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6"/>
  </p:notesMasterIdLst>
  <p:handoutMasterIdLst>
    <p:handoutMasterId r:id="rId57"/>
  </p:handoutMasterIdLst>
  <p:sldIdLst>
    <p:sldId id="916" r:id="rId2"/>
    <p:sldId id="1753" r:id="rId3"/>
    <p:sldId id="1754" r:id="rId4"/>
    <p:sldId id="1760" r:id="rId5"/>
    <p:sldId id="1541" r:id="rId6"/>
    <p:sldId id="1574" r:id="rId7"/>
    <p:sldId id="1606" r:id="rId8"/>
    <p:sldId id="1543" r:id="rId9"/>
    <p:sldId id="1748" r:id="rId10"/>
    <p:sldId id="1544" r:id="rId11"/>
    <p:sldId id="1749" r:id="rId12"/>
    <p:sldId id="1498" r:id="rId13"/>
    <p:sldId id="1499" r:id="rId14"/>
    <p:sldId id="1636" r:id="rId15"/>
    <p:sldId id="1591" r:id="rId16"/>
    <p:sldId id="1592" r:id="rId17"/>
    <p:sldId id="1593" r:id="rId18"/>
    <p:sldId id="1644" r:id="rId19"/>
    <p:sldId id="1617" r:id="rId20"/>
    <p:sldId id="1509" r:id="rId21"/>
    <p:sldId id="1576" r:id="rId22"/>
    <p:sldId id="1511" r:id="rId23"/>
    <p:sldId id="1512" r:id="rId24"/>
    <p:sldId id="1515" r:id="rId25"/>
    <p:sldId id="1516" r:id="rId26"/>
    <p:sldId id="1711" r:id="rId27"/>
    <p:sldId id="1526" r:id="rId28"/>
    <p:sldId id="1645" r:id="rId29"/>
    <p:sldId id="1761" r:id="rId30"/>
    <p:sldId id="1646" r:id="rId31"/>
    <p:sldId id="1647" r:id="rId32"/>
    <p:sldId id="1712" r:id="rId33"/>
    <p:sldId id="1599" r:id="rId34"/>
    <p:sldId id="1759" r:id="rId35"/>
    <p:sldId id="1756" r:id="rId36"/>
    <p:sldId id="1650" r:id="rId37"/>
    <p:sldId id="1762" r:id="rId38"/>
    <p:sldId id="1771" r:id="rId39"/>
    <p:sldId id="1768" r:id="rId40"/>
    <p:sldId id="1763" r:id="rId41"/>
    <p:sldId id="1766" r:id="rId42"/>
    <p:sldId id="1764" r:id="rId43"/>
    <p:sldId id="1765" r:id="rId44"/>
    <p:sldId id="1770" r:id="rId45"/>
    <p:sldId id="1767" r:id="rId46"/>
    <p:sldId id="1534" r:id="rId47"/>
    <p:sldId id="1742" r:id="rId48"/>
    <p:sldId id="1558" r:id="rId49"/>
    <p:sldId id="1654" r:id="rId50"/>
    <p:sldId id="1700" r:id="rId51"/>
    <p:sldId id="1609" r:id="rId52"/>
    <p:sldId id="1588" r:id="rId53"/>
    <p:sldId id="1648" r:id="rId54"/>
    <p:sldId id="1619" r:id="rId55"/>
  </p:sldIdLst>
  <p:sldSz cx="12192000" cy="6858000"/>
  <p:notesSz cx="6805613" cy="9939338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53DCB"/>
    <a:srgbClr val="F711FC"/>
    <a:srgbClr val="00FF00"/>
    <a:srgbClr val="D9E4F2"/>
    <a:srgbClr val="C0CE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56" autoAdjust="0"/>
    <p:restoredTop sz="88398" autoAdjust="0"/>
  </p:normalViewPr>
  <p:slideViewPr>
    <p:cSldViewPr>
      <p:cViewPr varScale="1">
        <p:scale>
          <a:sx n="143" d="100"/>
          <a:sy n="143" d="100"/>
        </p:scale>
        <p:origin x="980" y="9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635"/>
    </p:cViewPr>
  </p:outlineViewPr>
  <p:notesTextViewPr>
    <p:cViewPr>
      <p:scale>
        <a:sx n="66" d="100"/>
        <a:sy n="66" d="100"/>
      </p:scale>
      <p:origin x="0" y="0"/>
    </p:cViewPr>
  </p:notesTextViewPr>
  <p:sorterViewPr>
    <p:cViewPr>
      <p:scale>
        <a:sx n="100" d="100"/>
        <a:sy n="100" d="100"/>
      </p:scale>
      <p:origin x="0" y="-10588"/>
    </p:cViewPr>
  </p:sorterViewPr>
  <p:notesViewPr>
    <p:cSldViewPr>
      <p:cViewPr varScale="1">
        <p:scale>
          <a:sx n="92" d="100"/>
          <a:sy n="92" d="100"/>
        </p:scale>
        <p:origin x="3062" y="3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4940" y="0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B4F9D816-C270-40CD-99B2-B10414EAE688}" type="datetimeFigureOut">
              <a:rPr lang="en-SG"/>
              <a:pPr>
                <a:defRPr/>
              </a:pPr>
              <a:t>8/9/2022</a:t>
            </a:fld>
            <a:endParaRPr lang="en-S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40646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S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4940" y="9440646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46FFB827-1F43-4ECD-AC55-9CBBEE4E5C18}" type="slidenum">
              <a:rPr lang="en-SG"/>
              <a:pPr>
                <a:defRPr/>
              </a:pPr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1273221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4940" y="0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7E65C7F5-93E1-4C11-ADF2-B7AEF20C1AE4}" type="datetimeFigureOut">
              <a:rPr lang="en-SG"/>
              <a:pPr>
                <a:defRPr/>
              </a:pPr>
              <a:t>8/9/2022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6125"/>
            <a:ext cx="6624637" cy="3727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550" tIns="45775" rIns="91550" bIns="45775" rtlCol="0" anchor="ctr"/>
          <a:lstStyle/>
          <a:p>
            <a:pPr lvl="0"/>
            <a:endParaRPr lang="en-SG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0562" y="4721186"/>
            <a:ext cx="5444490" cy="4472702"/>
          </a:xfrm>
          <a:prstGeom prst="rect">
            <a:avLst/>
          </a:prstGeom>
        </p:spPr>
        <p:txBody>
          <a:bodyPr vert="horz" lIns="91550" tIns="45775" rIns="91550" bIns="45775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SG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40646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4940" y="9440646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0518F3B7-3696-45BF-AF4C-73856AD7B843}" type="slidenum">
              <a:rPr lang="en-SG"/>
              <a:pPr>
                <a:defRPr/>
              </a:pPr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72201119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138.net/zhongyao/cai-141.html" TargetMode="External"/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25 minute talk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518F3B7-3696-45BF-AF4C-73856AD7B843}" type="slidenum">
              <a:rPr lang="en-SG" smtClean="0"/>
              <a:pPr>
                <a:defRPr/>
              </a:pPr>
              <a:t>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422560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518F3B7-3696-45BF-AF4C-73856AD7B843}" type="slidenum">
              <a:rPr lang="en-SG" smtClean="0"/>
              <a:pPr>
                <a:defRPr/>
              </a:pPr>
              <a:t>21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4481995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12EE6B-24A4-4815-953A-145B8D4D6759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2358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12EE6B-24A4-4815-953A-145B8D4D6759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0842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518F3B7-3696-45BF-AF4C-73856AD7B843}" type="slidenum">
              <a:rPr lang="en-SG" smtClean="0"/>
              <a:pPr>
                <a:defRPr/>
              </a:pPr>
              <a:t>24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8556477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518F3B7-3696-45BF-AF4C-73856AD7B843}" type="slidenum">
              <a:rPr lang="en-SG" smtClean="0"/>
              <a:pPr>
                <a:defRPr/>
              </a:pPr>
              <a:t>32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125471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/>
              <a:t>3 X AAI = 7.5     14 X AAI = 35    high X 3= 15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518F3B7-3696-45BF-AF4C-73856AD7B843}" type="slidenum">
              <a:rPr lang="en-SG" smtClean="0"/>
              <a:pPr>
                <a:defRPr/>
              </a:pPr>
              <a:t>33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4521451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/>
              <a:t>3 X AAI = 7.5     14 X AAI = 35    high X 3= 15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518F3B7-3696-45BF-AF4C-73856AD7B843}" type="slidenum">
              <a:rPr lang="en-SG" smtClean="0"/>
              <a:pPr>
                <a:defRPr/>
              </a:pPr>
              <a:t>34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1896805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 dirty="0"/>
              <a:t>Poon et al., 2013 and subsequent data (liver - hepatocellular carcinoma [HCC])</a:t>
            </a:r>
          </a:p>
          <a:p>
            <a:r>
              <a:rPr lang="en-US" sz="1600" dirty="0"/>
              <a:t>Zou et al., 2015, </a:t>
            </a:r>
            <a:r>
              <a:rPr lang="en-US" sz="1600" dirty="0" err="1"/>
              <a:t>Jusakul</a:t>
            </a:r>
            <a:r>
              <a:rPr lang="en-US" sz="1600" dirty="0"/>
              <a:t> et al., 2017 (bile duct carcinoma)</a:t>
            </a:r>
          </a:p>
          <a:p>
            <a:r>
              <a:rPr lang="en-US" sz="1600" dirty="0" err="1"/>
              <a:t>Scelo</a:t>
            </a:r>
            <a:r>
              <a:rPr lang="en-US" sz="1600" dirty="0"/>
              <a:t> et al., 2014, </a:t>
            </a:r>
            <a:r>
              <a:rPr lang="en-US" sz="1600" dirty="0" err="1"/>
              <a:t>Jelakovic</a:t>
            </a:r>
            <a:r>
              <a:rPr lang="en-US" sz="1600" dirty="0"/>
              <a:t> et al., 2014 (kidney/renal cell carcinoma)</a:t>
            </a:r>
          </a:p>
          <a:p>
            <a:r>
              <a:rPr lang="en-US" sz="1600" dirty="0"/>
              <a:t>Poon et al., 2013, Hoang et al., 2013, many others (upper tract urothelial carcinoma)</a:t>
            </a:r>
          </a:p>
          <a:p>
            <a:r>
              <a:rPr lang="en-US" sz="1600" dirty="0"/>
              <a:t>Poon et al., 2015, others (bladder urothelial carcinoma)</a:t>
            </a:r>
          </a:p>
          <a:p>
            <a:r>
              <a:rPr lang="en-US" dirty="0"/>
              <a:t>Esophagus:</a:t>
            </a:r>
          </a:p>
          <a:p>
            <a:r>
              <a:rPr lang="en-SG" dirty="0"/>
              <a:t>Yan et al, 2019, Nat </a:t>
            </a:r>
            <a:r>
              <a:rPr lang="en-SG" dirty="0" err="1"/>
              <a:t>Commun</a:t>
            </a:r>
            <a:r>
              <a:rPr lang="en-SG" dirty="0"/>
              <a:t>, doi: 10.1038/s41467-019-09255-1</a:t>
            </a:r>
          </a:p>
          <a:p>
            <a:r>
              <a:rPr lang="en-SG" dirty="0"/>
              <a:t>Cui et al., 2020, Cell Research, </a:t>
            </a:r>
            <a:r>
              <a:rPr lang="en-US" dirty="0"/>
              <a:t>doi: 10.1038/s41422-020-0333-6</a:t>
            </a:r>
            <a:endParaRPr lang="en-SG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12EE6B-24A4-4815-953A-145B8D4D6759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9427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DCB898-3C51-4C9E-A181-938671C4B213}" type="slidenum">
              <a:rPr lang="en-SG" smtClean="0"/>
              <a:pPr/>
              <a:t>47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0169164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DCB898-3C51-4C9E-A181-938671C4B213}" type="slidenum">
              <a:rPr lang="en-SG" smtClean="0"/>
              <a:pPr/>
              <a:t>48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6200586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DCB898-3C51-4C9E-A181-938671C4B213}" type="slidenum">
              <a:rPr lang="en-SG" smtClean="0"/>
              <a:pPr/>
              <a:t>6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85453132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https://www.e138.net/zhongyao/cai-141.html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518F3B7-3696-45BF-AF4C-73856AD7B843}" type="slidenum">
              <a:rPr lang="en-SG" smtClean="0"/>
              <a:pPr>
                <a:defRPr/>
              </a:pPr>
              <a:t>53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8924086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DCB898-3C51-4C9E-A181-938671C4B213}" type="slidenum">
              <a:rPr lang="en-SG" smtClean="0"/>
              <a:pPr/>
              <a:t>7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4325887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DCB898-3C51-4C9E-A181-938671C4B213}" type="slidenum">
              <a:rPr lang="en-SG" smtClean="0"/>
              <a:pPr/>
              <a:t>8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7883111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D43CF5-7FB5-47B9-AB93-57DDA5A84EC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1098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Dose:  (</a:t>
            </a:r>
            <a:r>
              <a:rPr lang="en-US" dirty="0" err="1"/>
              <a:t>Cosyns</a:t>
            </a:r>
            <a:r>
              <a:rPr lang="en-US" dirty="0"/>
              <a:t> 2003; </a:t>
            </a:r>
            <a:r>
              <a:rPr lang="en-US" dirty="0" err="1"/>
              <a:t>Nortier</a:t>
            </a:r>
            <a:r>
              <a:rPr lang="en-US" dirty="0"/>
              <a:t> et al. 2000)</a:t>
            </a:r>
          </a:p>
          <a:p>
            <a:r>
              <a:rPr lang="en-US" dirty="0"/>
              <a:t>Adducts: </a:t>
            </a:r>
            <a:r>
              <a:rPr lang="en-US" dirty="0" err="1"/>
              <a:t>Nortier</a:t>
            </a:r>
            <a:r>
              <a:rPr lang="en-US" dirty="0"/>
              <a:t> et al., 2000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518F3B7-3696-45BF-AF4C-73856AD7B843}" type="slidenum">
              <a:rPr lang="en-SG" smtClean="0"/>
              <a:pPr>
                <a:defRPr/>
              </a:pPr>
              <a:t>15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0025449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Total of 0.5 g over average of 13 months</a:t>
            </a:r>
          </a:p>
          <a:p>
            <a:r>
              <a:rPr lang="en-US" dirty="0"/>
              <a:t>AA adducts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518F3B7-3696-45BF-AF4C-73856AD7B843}" type="slidenum">
              <a:rPr lang="en-SG" smtClean="0"/>
              <a:pPr>
                <a:defRPr/>
              </a:pPr>
              <a:t>17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6635808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0000" lnSpcReduction="2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mouse kidney (hematoxylin and eosin staining, ×400; scale bars, 25 um)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day 10,: accumulation of proteinaceous fluid within the tubules of the AA-treated kidney (*)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days 30 and 90:  tubular epithelial cells were necrotic and had collapsed, leaving the tubular basement membrane naked (#).</a:t>
            </a:r>
            <a:br>
              <a:rPr lang="en-US" sz="180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80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               There were few signs of regeneration.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               The glomeruli demonstrated ischemic shrinkage (arrowhead).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</a:t>
            </a:r>
            <a:r>
              <a:rPr lang="en-US" sz="180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90</a:t>
            </a:r>
            <a:r>
              <a:rPr lang="en-US" sz="180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80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local inflammatory infiltration (arrow) in the </a:t>
            </a:r>
            <a:r>
              <a:rPr lang="en-US" sz="180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interstitium</a:t>
            </a:r>
            <a:r>
              <a:rPr lang="en-US" sz="180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urothelial dysplasia had developed</a:t>
            </a:r>
            <a:br>
              <a:rPr lang="en-US" sz="120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(50 mg/kg) for 3 days </a:t>
            </a:r>
            <a:br>
              <a:rPr lang="en-US" sz="120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sz="120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Cosyns</a:t>
            </a:r>
            <a:r>
              <a:rPr lang="en-US" sz="120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r>
              <a:rPr lang="en-US" sz="120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intraperitoneal 0.1 mg AA/kg/day 5/7 days during 17 (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 </a:t>
            </a:r>
            <a:r>
              <a:rPr lang="en-US" sz="120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 5) and 21 (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 </a:t>
            </a:r>
            <a:r>
              <a:rPr lang="en-US" sz="120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5 6) </a:t>
            </a:r>
            <a:br>
              <a:rPr lang="en-US" sz="120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sz="120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Estimated</a:t>
            </a:r>
            <a:r>
              <a:rPr lang="en-US" sz="120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dose in Belgium? In he *powder* it was up to 2.9 mg / g – see </a:t>
            </a:r>
            <a:r>
              <a:rPr lang="en-US" sz="120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Identification of aristolochic acids in Chinese herbs. Lancet 1994;343:174 ??? Cannot find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 </a:t>
            </a:r>
            <a:r>
              <a:rPr lang="en-US" sz="120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Dickman</a:t>
            </a:r>
            <a:r>
              <a:rPr lang="en-US" sz="120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review: “The maximal daily dose of AA</a:t>
            </a:r>
            <a:br>
              <a:rPr lang="en-US" sz="120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ingested by the cluster of Belgian women is estimated</a:t>
            </a:r>
            <a:br>
              <a:rPr lang="en-US" sz="120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be 0.025 mg </a:t>
            </a:r>
            <a:r>
              <a:rPr lang="en-US" sz="120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kg1</a:t>
            </a:r>
            <a:r>
              <a:rPr lang="en-US" sz="120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body weight daily for an average</a:t>
            </a:r>
            <a:br>
              <a:rPr lang="en-US" sz="120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 13 months (</a:t>
            </a:r>
            <a:r>
              <a:rPr lang="en-US" sz="120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Cosyns</a:t>
            </a:r>
            <a:r>
              <a:rPr lang="en-US" sz="120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2003; </a:t>
            </a:r>
            <a:r>
              <a:rPr lang="en-US" sz="120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Nortier</a:t>
            </a:r>
            <a:r>
              <a:rPr lang="en-US" sz="120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et al. 2000),</a:t>
            </a:r>
            <a:br>
              <a:rPr lang="en-US" sz="120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</a:t>
            </a:r>
            <a:br>
              <a:rPr lang="en-US" sz="120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sz="1200" i="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i="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lang="en-US" sz="120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D43CF5-7FB5-47B9-AB93-57DDA5A84EC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49747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518F3B7-3696-45BF-AF4C-73856AD7B843}" type="slidenum">
              <a:rPr lang="en-SG" smtClean="0"/>
              <a:pPr>
                <a:defRPr/>
              </a:pPr>
              <a:t>20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7248183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9C83125-FBC4-476F-A3E4-661A9498185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0741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911FA3A-4AFC-4ADC-BD42-7FB28ABBC5C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7765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C3476A4-7C5B-49EB-81A5-86A282772B8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9286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FB4C55-9A55-45A0-A2A5-ECC3126D7CB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2885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D24F299-2F44-4E4C-9C92-A07BA223308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1797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8293A7-5ED1-4201-8E73-621F4D118B4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0243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02C4B13-925A-4B92-B8F5-AE3EEDB83CA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4722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7EB465D-2B07-4782-9D38-CDF7B0E66DA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4109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7F0F32-E763-409B-A0CB-46F9931D5A6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52433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61860CA-F002-46AF-ADB7-093EF444B03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5968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F799CA-F869-4691-B492-07707101C88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6354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9BDFCA33-4A9E-4BA9-B4D1-12C44FA5ED4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66" t="9717" r="11057" b="13657"/>
          <a:stretch/>
        </p:blipFill>
        <p:spPr>
          <a:xfrm>
            <a:off x="10591800" y="76200"/>
            <a:ext cx="1460377" cy="10750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7" Type="http://schemas.openxmlformats.org/officeDocument/2006/relationships/image" Target="../media/image1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kids.britannica.com/comptons/art-55105/Singapore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gi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4.png"/><Relationship Id="rId4" Type="http://schemas.openxmlformats.org/officeDocument/2006/relationships/image" Target="../media/image21.jpe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4.png"/><Relationship Id="rId7" Type="http://schemas.openxmlformats.org/officeDocument/2006/relationships/image" Target="../media/image27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jpe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gif"/><Relationship Id="rId4" Type="http://schemas.openxmlformats.org/officeDocument/2006/relationships/hyperlink" Target="http://kids.britannica.com/comptons/art-55105/Singapore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9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eg"/><Relationship Id="rId3" Type="http://schemas.openxmlformats.org/officeDocument/2006/relationships/image" Target="../media/image43.png"/><Relationship Id="rId7" Type="http://schemas.openxmlformats.org/officeDocument/2006/relationships/image" Target="../media/image2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.png"/><Relationship Id="rId11" Type="http://schemas.openxmlformats.org/officeDocument/2006/relationships/image" Target="../media/image44.png"/><Relationship Id="rId5" Type="http://schemas.openxmlformats.org/officeDocument/2006/relationships/image" Target="../media/image25.png"/><Relationship Id="rId10" Type="http://schemas.openxmlformats.org/officeDocument/2006/relationships/image" Target="../media/image29.png"/><Relationship Id="rId4" Type="http://schemas.openxmlformats.org/officeDocument/2006/relationships/image" Target="../media/image24.png"/><Relationship Id="rId9" Type="http://schemas.openxmlformats.org/officeDocument/2006/relationships/image" Target="../media/image28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3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96958" y="369333"/>
            <a:ext cx="10363200" cy="2208744"/>
          </a:xfrm>
        </p:spPr>
        <p:txBody>
          <a:bodyPr/>
          <a:lstStyle/>
          <a:p>
            <a:pPr algn="l"/>
            <a:r>
              <a:rPr lang="en-US" sz="4800" dirty="0"/>
              <a:t>Aristolochic acid in herbal medicine is a common cause of liver cancer</a:t>
            </a:r>
            <a:endParaRPr lang="en-US" sz="4800" dirty="0">
              <a:solidFill>
                <a:srgbClr val="FF0000"/>
              </a:solidFill>
            </a:endParaRP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42932B11-9EE9-4B96-A336-1693F16835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77000" y="3439115"/>
            <a:ext cx="5118100" cy="1287145"/>
          </a:xfrm>
        </p:spPr>
        <p:txBody>
          <a:bodyPr/>
          <a:lstStyle/>
          <a:p>
            <a:pPr algn="l"/>
            <a:r>
              <a:rPr lang="en-US" sz="2800" dirty="0"/>
              <a:t>Steven G. Rozen</a:t>
            </a:r>
          </a:p>
          <a:p>
            <a:pPr algn="l"/>
            <a:r>
              <a:rPr lang="en-US" sz="2400" dirty="0"/>
              <a:t>steverozen@pm.me</a:t>
            </a:r>
            <a:endParaRPr lang="en-SG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FFB4C55-9A55-45A0-A2A5-ECC3126D7CB8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1524000" y="-184666"/>
            <a:ext cx="31290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en-US" dirty="0">
                <a:latin typeface="Arial" panose="020B0604020202020204" pitchFamily="34" charset="0"/>
              </a:rPr>
              <a:t>  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26" name="Picture 2" descr="https://ssl.gstatic.com/ui/v1/icons/mail/images/cleardot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7501" y="1"/>
            <a:ext cx="9525" cy="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66" t="9717" r="11057" b="13657"/>
          <a:stretch/>
        </p:blipFill>
        <p:spPr>
          <a:xfrm>
            <a:off x="6477000" y="5334000"/>
            <a:ext cx="1656271" cy="12192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17"/>
          <a:stretch/>
        </p:blipFill>
        <p:spPr>
          <a:xfrm>
            <a:off x="8305800" y="5223348"/>
            <a:ext cx="3581400" cy="1329852"/>
          </a:xfrm>
          <a:prstGeom prst="rect">
            <a:avLst/>
          </a:prstGeom>
        </p:spPr>
      </p:pic>
      <p:sp>
        <p:nvSpPr>
          <p:cNvPr id="10" name="Subtitle 6">
            <a:extLst>
              <a:ext uri="{FF2B5EF4-FFF2-40B4-BE49-F238E27FC236}">
                <a16:creationId xmlns:a16="http://schemas.microsoft.com/office/drawing/2014/main" id="{83E17415-D2AA-486F-8004-A88DB5595EE7}"/>
              </a:ext>
            </a:extLst>
          </p:cNvPr>
          <p:cNvSpPr txBox="1">
            <a:spLocks/>
          </p:cNvSpPr>
          <p:nvPr/>
        </p:nvSpPr>
        <p:spPr bwMode="auto">
          <a:xfrm>
            <a:off x="496958" y="2594921"/>
            <a:ext cx="5118100" cy="29590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800" dirty="0"/>
              <a:t>8 September 2022</a:t>
            </a:r>
          </a:p>
          <a:p>
            <a:pPr algn="l"/>
            <a:endParaRPr lang="en-US" sz="2800" dirty="0"/>
          </a:p>
          <a:p>
            <a:pPr algn="l"/>
            <a:endParaRPr lang="en-US" sz="2800" dirty="0"/>
          </a:p>
          <a:p>
            <a:pPr algn="l"/>
            <a:endParaRPr lang="en-US" sz="2800" dirty="0"/>
          </a:p>
          <a:p>
            <a:pPr algn="l"/>
            <a:r>
              <a:rPr lang="en-US" sz="2800" dirty="0"/>
              <a:t>Hepatotoxicity Special Interest Group Seminar Series</a:t>
            </a:r>
          </a:p>
          <a:p>
            <a:pPr algn="l"/>
            <a:r>
              <a:rPr lang="en-US" sz="2800" dirty="0"/>
              <a:t>By Zoom</a:t>
            </a:r>
            <a:endParaRPr lang="en-SG" sz="24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A6F619C-3E9F-474F-948F-C0A8AA3DAC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6958" y="3200400"/>
            <a:ext cx="3233426" cy="1317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2124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107" descr="nature07943-f1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500" t="9585" r="12000" b="60204"/>
          <a:stretch/>
        </p:blipFill>
        <p:spPr bwMode="auto">
          <a:xfrm>
            <a:off x="5881008" y="2598965"/>
            <a:ext cx="1170297" cy="1626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idx="4294967295"/>
          </p:nvPr>
        </p:nvSpPr>
        <p:spPr>
          <a:xfrm>
            <a:off x="457200" y="762000"/>
            <a:ext cx="9906000" cy="5029200"/>
          </a:xfrm>
        </p:spPr>
        <p:txBody>
          <a:bodyPr>
            <a:noAutofit/>
          </a:bodyPr>
          <a:lstStyle/>
          <a:p>
            <a:r>
              <a:rPr lang="en-US" sz="2800" dirty="0"/>
              <a:t>We look at </a:t>
            </a:r>
            <a:r>
              <a:rPr lang="en-US" sz="3600" b="1" i="1" dirty="0"/>
              <a:t>all</a:t>
            </a:r>
            <a:r>
              <a:rPr lang="en-US" sz="2800" dirty="0"/>
              <a:t> mutations (most are not causing the cancer; they are innocent bystanders)</a:t>
            </a:r>
          </a:p>
          <a:p>
            <a:r>
              <a:rPr lang="en-US" sz="2800" dirty="0"/>
              <a:t>We want to know: what processes mutated the DNA?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>
              <a:buNone/>
            </a:pPr>
            <a:endParaRPr lang="en-US" sz="2400" dirty="0"/>
          </a:p>
          <a:p>
            <a:endParaRPr lang="en-US" sz="2400" dirty="0"/>
          </a:p>
          <a:p>
            <a:pPr>
              <a:buNone/>
            </a:pPr>
            <a:endParaRPr lang="en-US" sz="2400" dirty="0"/>
          </a:p>
        </p:txBody>
      </p:sp>
      <p:sp>
        <p:nvSpPr>
          <p:cNvPr id="9" name="Lightning Bolt 8"/>
          <p:cNvSpPr/>
          <p:nvPr/>
        </p:nvSpPr>
        <p:spPr>
          <a:xfrm>
            <a:off x="4509407" y="2827565"/>
            <a:ext cx="1657350" cy="514350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1350"/>
          </a:p>
        </p:txBody>
      </p:sp>
      <p:sp>
        <p:nvSpPr>
          <p:cNvPr id="11" name="Rectangle 10"/>
          <p:cNvSpPr/>
          <p:nvPr/>
        </p:nvSpPr>
        <p:spPr>
          <a:xfrm>
            <a:off x="4124599" y="2187486"/>
            <a:ext cx="1813559" cy="1985159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pPr algn="ctr"/>
            <a:r>
              <a:rPr lang="en-US" sz="12450" b="1" dirty="0">
                <a:ln w="11430"/>
                <a:solidFill>
                  <a:srgbClr val="FF0000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?</a:t>
            </a:r>
            <a:endParaRPr lang="en-SG" sz="12450" b="1" dirty="0">
              <a:ln w="11430"/>
              <a:solidFill>
                <a:srgbClr val="FF0000"/>
              </a:soli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319513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107" descr="nature07943-f1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500" t="9585" r="12000" b="60204"/>
          <a:stretch/>
        </p:blipFill>
        <p:spPr bwMode="auto">
          <a:xfrm>
            <a:off x="5881008" y="2598965"/>
            <a:ext cx="1170297" cy="1626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idx="4294967295"/>
          </p:nvPr>
        </p:nvSpPr>
        <p:spPr>
          <a:xfrm>
            <a:off x="457200" y="762000"/>
            <a:ext cx="9906000" cy="5029200"/>
          </a:xfrm>
        </p:spPr>
        <p:txBody>
          <a:bodyPr>
            <a:noAutofit/>
          </a:bodyPr>
          <a:lstStyle/>
          <a:p>
            <a:r>
              <a:rPr lang="en-US" sz="2800" dirty="0"/>
              <a:t>We look at </a:t>
            </a:r>
            <a:r>
              <a:rPr lang="en-US" sz="3600" b="1" i="1" dirty="0"/>
              <a:t>all</a:t>
            </a:r>
            <a:r>
              <a:rPr lang="en-US" sz="2800" dirty="0"/>
              <a:t> mutations (most are not causing the cancer; they are innocent bystanders)</a:t>
            </a:r>
          </a:p>
          <a:p>
            <a:r>
              <a:rPr lang="en-US" sz="2800" dirty="0"/>
              <a:t>We want to know: what processes mutated the DNA?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800" dirty="0"/>
              <a:t>Later, we can think about how some of the mutations promote cancer</a:t>
            </a:r>
            <a:endParaRPr lang="en-US" sz="2400" dirty="0"/>
          </a:p>
          <a:p>
            <a:endParaRPr lang="en-US" sz="2400" dirty="0"/>
          </a:p>
          <a:p>
            <a:pPr>
              <a:buNone/>
            </a:pPr>
            <a:endParaRPr lang="en-US" sz="2400" dirty="0"/>
          </a:p>
          <a:p>
            <a:endParaRPr lang="en-US" sz="2400" dirty="0"/>
          </a:p>
          <a:p>
            <a:pPr>
              <a:buNone/>
            </a:pPr>
            <a:endParaRPr lang="en-US" sz="2400" dirty="0"/>
          </a:p>
        </p:txBody>
      </p:sp>
      <p:sp>
        <p:nvSpPr>
          <p:cNvPr id="9" name="Lightning Bolt 8"/>
          <p:cNvSpPr/>
          <p:nvPr/>
        </p:nvSpPr>
        <p:spPr>
          <a:xfrm>
            <a:off x="4509407" y="2827565"/>
            <a:ext cx="1657350" cy="514350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1350"/>
          </a:p>
        </p:txBody>
      </p:sp>
      <p:sp>
        <p:nvSpPr>
          <p:cNvPr id="11" name="Rectangle 10"/>
          <p:cNvSpPr/>
          <p:nvPr/>
        </p:nvSpPr>
        <p:spPr>
          <a:xfrm>
            <a:off x="4124599" y="2187486"/>
            <a:ext cx="1813559" cy="1985159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pPr algn="ctr"/>
            <a:r>
              <a:rPr lang="en-US" sz="12450" b="1" dirty="0">
                <a:ln w="11430"/>
                <a:solidFill>
                  <a:srgbClr val="FF0000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?</a:t>
            </a:r>
            <a:endParaRPr lang="en-SG" sz="12450" b="1" dirty="0">
              <a:ln w="11430"/>
              <a:solidFill>
                <a:srgbClr val="FF0000"/>
              </a:soli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995202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3" t="13952" r="25633" b="-974"/>
          <a:stretch/>
        </p:blipFill>
        <p:spPr>
          <a:xfrm>
            <a:off x="201168" y="1673352"/>
            <a:ext cx="3429000" cy="408736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360"/>
          <a:stretch/>
        </p:blipFill>
        <p:spPr>
          <a:xfrm>
            <a:off x="3962400" y="1524000"/>
            <a:ext cx="4074183" cy="2560320"/>
          </a:xfrm>
          <a:prstGeom prst="rect">
            <a:avLst/>
          </a:prstGeom>
        </p:spPr>
      </p:pic>
      <p:pic>
        <p:nvPicPr>
          <p:cNvPr id="2050" name="Picture 2" descr="https://lh6.googleusercontent.com/ZwRf1w_l14R8RSKgPGX4Xca2Mx-BXSJD3xdU-W7xqgfcLgOOaOfo6AO4fmMQQMHDCylgq6gP5o-QegZCgTw-mvKTqsJ6cSYFrxSGdT8XtnMhZGwNyNL5QitNYr6WPaCnTpek0R1JGsM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19" t="12592" r="49061" b="53653"/>
          <a:stretch/>
        </p:blipFill>
        <p:spPr bwMode="auto">
          <a:xfrm>
            <a:off x="2154936" y="3651173"/>
            <a:ext cx="5138928" cy="3060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EB465D-2B07-4782-9D38-CDF7B0E66DA7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197704" y="173113"/>
            <a:ext cx="10591800" cy="1143000"/>
          </a:xfrm>
        </p:spPr>
        <p:txBody>
          <a:bodyPr>
            <a:normAutofit fontScale="90000"/>
          </a:bodyPr>
          <a:lstStyle/>
          <a:p>
            <a:pPr algn="l"/>
            <a:r>
              <a:rPr lang="en-US" sz="3600" dirty="0"/>
              <a:t>Cancer epidemiology and prevention: aristolochic acid (AA)</a:t>
            </a:r>
            <a:br>
              <a:rPr lang="en-US" sz="3600" dirty="0"/>
            </a:br>
            <a:r>
              <a:rPr lang="en-US" sz="3600" dirty="0"/>
              <a:t>AA occurs naturally in plants widely used as herbal medicine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6"/>
          <a:srcRect l="10383"/>
          <a:stretch/>
        </p:blipFill>
        <p:spPr>
          <a:xfrm>
            <a:off x="5437634" y="3590895"/>
            <a:ext cx="3124200" cy="348621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-1447800" y="2590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962"/>
          <a:stretch/>
        </p:blipFill>
        <p:spPr>
          <a:xfrm>
            <a:off x="8036583" y="3082774"/>
            <a:ext cx="4035552" cy="2406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3825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lh5.googleusercontent.com/0zb336Y-KFTONMjacQ4RuHapXswdy_GBl9huZiWn417jO-_OnSoe8txSyndE5qN3uNACatVsjItyksuRnRohAxQg9uVBCBWkRevSmt76C1KSxeMIwL_34ZwFF50a1t3TZsqsgOdh1Zc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68" t="29256" r="36408" b="22770"/>
          <a:stretch/>
        </p:blipFill>
        <p:spPr bwMode="auto">
          <a:xfrm>
            <a:off x="0" y="1441686"/>
            <a:ext cx="4088313" cy="3231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s://lh5.googleusercontent.com/8kmcKNifZOEHaKeB3ec3UdR6l9ZYo-epqSPLvD-s8hGIFSwP8zBA9-aW26cI9SfM8aWni7sEBCRV6OLxbdpdocpsxmFl7y5QXogDjUu4N7bHCKCPjEKbHXEX94QbeSSpouXSOTJvn8U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48" t="16541" r="34601" b="15107"/>
          <a:stretch/>
        </p:blipFill>
        <p:spPr bwMode="auto">
          <a:xfrm>
            <a:off x="6184046" y="914400"/>
            <a:ext cx="5068882" cy="3837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s://lh4.googleusercontent.com/kaGjiongTydgFwKdc4noP_kUHoA3yIInVzhb9EjTYlMyss00Szbv4Z6Kx-E5VVL1hVKz07G7a9KfN1W7q1fvgBR4MYxiCY-idRYzRUzZMpDlZjnspn58AKh0q7W6DdfTFUcdfXNH2q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75" t="42716" r="55052" b="30267"/>
          <a:stretch/>
        </p:blipFill>
        <p:spPr bwMode="auto">
          <a:xfrm>
            <a:off x="4099848" y="3140758"/>
            <a:ext cx="3985948" cy="2726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227005" y="1247433"/>
            <a:ext cx="9060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India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17892" y="1044497"/>
            <a:ext cx="14629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Romania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724400" y="2667000"/>
            <a:ext cx="9739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Brazil</a:t>
            </a:r>
          </a:p>
        </p:txBody>
      </p:sp>
      <p:sp>
        <p:nvSpPr>
          <p:cNvPr id="3" name="Right Arrow 2"/>
          <p:cNvSpPr/>
          <p:nvPr/>
        </p:nvSpPr>
        <p:spPr>
          <a:xfrm>
            <a:off x="3657600" y="5181600"/>
            <a:ext cx="873339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737600" y="6324600"/>
            <a:ext cx="2844800" cy="365125"/>
          </a:xfrm>
        </p:spPr>
        <p:txBody>
          <a:bodyPr/>
          <a:lstStyle/>
          <a:p>
            <a:pPr>
              <a:defRPr/>
            </a:pPr>
            <a:fld id="{47EB465D-2B07-4782-9D38-CDF7B0E66DA7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11125200" cy="990600"/>
          </a:xfrm>
        </p:spPr>
        <p:txBody>
          <a:bodyPr>
            <a:normAutofit/>
          </a:bodyPr>
          <a:lstStyle/>
          <a:p>
            <a:pPr algn="l"/>
            <a:r>
              <a:rPr lang="en-US" sz="3600" dirty="0"/>
              <a:t>Not just Chinese herbal medicine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467600" y="5029200"/>
            <a:ext cx="3886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/>
              <a:t>Aristolochia </a:t>
            </a:r>
            <a:r>
              <a:rPr lang="en-US" sz="2800" i="1" dirty="0" err="1"/>
              <a:t>cymbifera</a:t>
            </a:r>
            <a:endParaRPr lang="en-US" sz="2800" i="1" dirty="0"/>
          </a:p>
        </p:txBody>
      </p:sp>
      <p:sp>
        <p:nvSpPr>
          <p:cNvPr id="14" name="TextBox 13"/>
          <p:cNvSpPr txBox="1"/>
          <p:nvPr/>
        </p:nvSpPr>
        <p:spPr>
          <a:xfrm>
            <a:off x="8291233" y="1940500"/>
            <a:ext cx="342900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800" i="1" dirty="0"/>
              <a:t>Aristolochia indica</a:t>
            </a:r>
          </a:p>
        </p:txBody>
      </p:sp>
      <p:sp>
        <p:nvSpPr>
          <p:cNvPr id="13" name="Right Arrow 12"/>
          <p:cNvSpPr/>
          <p:nvPr/>
        </p:nvSpPr>
        <p:spPr>
          <a:xfrm flipH="1">
            <a:off x="8332220" y="2534037"/>
            <a:ext cx="1482939" cy="3316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152400" y="4648200"/>
            <a:ext cx="3581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/>
              <a:t>Aristolochia </a:t>
            </a:r>
            <a:r>
              <a:rPr lang="en-US" sz="2800" i="1" dirty="0" err="1"/>
              <a:t>clematitis</a:t>
            </a:r>
            <a:endParaRPr lang="en-US" sz="2800" i="1" dirty="0"/>
          </a:p>
        </p:txBody>
      </p:sp>
      <p:sp>
        <p:nvSpPr>
          <p:cNvPr id="6" name="TextBox 5"/>
          <p:cNvSpPr txBox="1"/>
          <p:nvPr/>
        </p:nvSpPr>
        <p:spPr>
          <a:xfrm>
            <a:off x="228600" y="5105400"/>
            <a:ext cx="3352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Combats cancer, ulcers, prevents hair loss and hemorrhoids</a:t>
            </a:r>
          </a:p>
        </p:txBody>
      </p:sp>
    </p:spTree>
    <p:extLst>
      <p:ext uri="{BB962C8B-B14F-4D97-AF65-F5344CB8AC3E}">
        <p14:creationId xmlns:p14="http://schemas.microsoft.com/office/powerpoint/2010/main" val="23564181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184" y="240079"/>
            <a:ext cx="10515600" cy="705583"/>
          </a:xfrm>
        </p:spPr>
        <p:txBody>
          <a:bodyPr/>
          <a:lstStyle/>
          <a:p>
            <a:r>
              <a:rPr lang="en-US" dirty="0"/>
              <a:t>AA: well-known nephrotoxin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19679" t="23173" r="10962" b="7220"/>
          <a:stretch/>
        </p:blipFill>
        <p:spPr>
          <a:xfrm>
            <a:off x="609600" y="838200"/>
            <a:ext cx="9210213" cy="365173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363773" y="3758625"/>
            <a:ext cx="10182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1891</a:t>
            </a:r>
          </a:p>
        </p:txBody>
      </p:sp>
      <p:sp>
        <p:nvSpPr>
          <p:cNvPr id="6" name="Oval 5"/>
          <p:cNvSpPr/>
          <p:nvPr/>
        </p:nvSpPr>
        <p:spPr>
          <a:xfrm>
            <a:off x="7086600" y="3733800"/>
            <a:ext cx="1458685" cy="674914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EB465D-2B07-4782-9D38-CDF7B0E66DA7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7848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0"/>
            <a:ext cx="10972800" cy="1143000"/>
          </a:xfrm>
        </p:spPr>
        <p:txBody>
          <a:bodyPr/>
          <a:lstStyle/>
          <a:p>
            <a:pPr algn="l"/>
            <a:r>
              <a:rPr lang="en-US" sz="4000" dirty="0"/>
              <a:t>1990s: AA emerged as a human health problem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85800" y="1066800"/>
            <a:ext cx="11430000" cy="4525963"/>
          </a:xfrm>
        </p:spPr>
        <p:txBody>
          <a:bodyPr/>
          <a:lstStyle/>
          <a:p>
            <a:r>
              <a:rPr lang="en-US" dirty="0"/>
              <a:t>~100 young women developed end stage kidney disease</a:t>
            </a:r>
          </a:p>
          <a:p>
            <a:r>
              <a:rPr lang="en-US" dirty="0"/>
              <a:t>Single weight-loss clinic in Europe</a:t>
            </a:r>
          </a:p>
          <a:p>
            <a:r>
              <a:rPr lang="zh-TW" altLang="en-US" b="1" dirty="0">
                <a:solidFill>
                  <a:srgbClr val="FF0000"/>
                </a:solidFill>
              </a:rPr>
              <a:t>汉</a:t>
            </a:r>
            <a:r>
              <a:rPr lang="en-US" altLang="zh-TW" b="1" dirty="0">
                <a:solidFill>
                  <a:srgbClr val="FF0000"/>
                </a:solidFill>
              </a:rPr>
              <a:t>(</a:t>
            </a:r>
            <a:r>
              <a:rPr lang="zh-TW" altLang="en-US" dirty="0">
                <a:solidFill>
                  <a:srgbClr val="FF0000"/>
                </a:solidFill>
              </a:rPr>
              <a:t>漢</a:t>
            </a:r>
            <a:r>
              <a:rPr lang="en-US" altLang="zh-TW" dirty="0">
                <a:solidFill>
                  <a:srgbClr val="FF0000"/>
                </a:solidFill>
              </a:rPr>
              <a:t>)</a:t>
            </a:r>
            <a:r>
              <a:rPr lang="zh-TW" altLang="en-US" dirty="0"/>
              <a:t>防己</a:t>
            </a:r>
            <a:r>
              <a:rPr lang="en-US" altLang="zh-TW" dirty="0"/>
              <a:t>, </a:t>
            </a:r>
            <a:r>
              <a:rPr lang="en-US" b="1" dirty="0">
                <a:solidFill>
                  <a:srgbClr val="FF0000"/>
                </a:solidFill>
              </a:rPr>
              <a:t>hàn</a:t>
            </a:r>
            <a:r>
              <a:rPr lang="en-US" dirty="0"/>
              <a:t> </a:t>
            </a:r>
            <a:r>
              <a:rPr lang="en-US" dirty="0" err="1"/>
              <a:t>fáng</a:t>
            </a:r>
            <a:r>
              <a:rPr lang="en-US" dirty="0"/>
              <a:t> </a:t>
            </a:r>
            <a:r>
              <a:rPr lang="en-US" dirty="0" err="1"/>
              <a:t>jǐ</a:t>
            </a:r>
            <a:r>
              <a:rPr lang="en-US" dirty="0"/>
              <a:t>  replaced by </a:t>
            </a:r>
            <a:r>
              <a:rPr lang="zh-CN" altLang="en-US" b="1" dirty="0">
                <a:solidFill>
                  <a:srgbClr val="FF0000"/>
                </a:solidFill>
              </a:rPr>
              <a:t>广</a:t>
            </a:r>
            <a:r>
              <a:rPr lang="en-US" altLang="zh-CN" b="1" dirty="0">
                <a:solidFill>
                  <a:srgbClr val="FF0000"/>
                </a:solidFill>
              </a:rPr>
              <a:t>(</a:t>
            </a:r>
            <a:r>
              <a:rPr lang="zh-CN" altLang="en-US" b="1" dirty="0">
                <a:solidFill>
                  <a:srgbClr val="FF0000"/>
                </a:solidFill>
              </a:rPr>
              <a:t>廣</a:t>
            </a:r>
            <a:r>
              <a:rPr lang="en-US" altLang="zh-CN" b="1" dirty="0">
                <a:solidFill>
                  <a:srgbClr val="FF0000"/>
                </a:solidFill>
              </a:rPr>
              <a:t>)</a:t>
            </a:r>
            <a:r>
              <a:rPr lang="zh-CN" altLang="en-US" dirty="0"/>
              <a:t>防己</a:t>
            </a:r>
            <a:r>
              <a:rPr lang="en-US" altLang="zh-CN" dirty="0"/>
              <a:t>, </a:t>
            </a:r>
            <a:r>
              <a:rPr lang="en-US" b="1" dirty="0">
                <a:solidFill>
                  <a:srgbClr val="FF0000"/>
                </a:solidFill>
              </a:rPr>
              <a:t>guǎng</a:t>
            </a:r>
            <a:r>
              <a:rPr lang="en-US" dirty="0"/>
              <a:t> </a:t>
            </a:r>
            <a:r>
              <a:rPr lang="en-US" dirty="0" err="1"/>
              <a:t>fáng</a:t>
            </a:r>
            <a:r>
              <a:rPr lang="en-US" dirty="0"/>
              <a:t> </a:t>
            </a:r>
            <a:r>
              <a:rPr lang="en-US" dirty="0" err="1"/>
              <a:t>jǐ</a:t>
            </a:r>
            <a:endParaRPr lang="en-US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EB465D-2B07-4782-9D38-CDF7B0E66DA7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522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274638"/>
            <a:ext cx="6858000" cy="1143000"/>
          </a:xfrm>
        </p:spPr>
        <p:txBody>
          <a:bodyPr/>
          <a:lstStyle/>
          <a:p>
            <a:pPr algn="l"/>
            <a:r>
              <a:rPr lang="zh-TW" altLang="en-US" sz="3600" dirty="0">
                <a:solidFill>
                  <a:srgbClr val="FF0000"/>
                </a:solidFill>
              </a:rPr>
              <a:t>漢</a:t>
            </a:r>
            <a:r>
              <a:rPr lang="zh-TW" altLang="en-US" sz="3600" dirty="0"/>
              <a:t>防己</a:t>
            </a:r>
            <a:r>
              <a:rPr lang="en-US" altLang="zh-TW" sz="3600" dirty="0"/>
              <a:t>, </a:t>
            </a:r>
            <a:r>
              <a:rPr lang="zh-CN" altLang="en-US" sz="3600" b="1" dirty="0">
                <a:solidFill>
                  <a:srgbClr val="FF0000"/>
                </a:solidFill>
              </a:rPr>
              <a:t>汉</a:t>
            </a:r>
            <a:r>
              <a:rPr lang="zh-CN" altLang="en-US" sz="3600" b="1" dirty="0"/>
              <a:t>防己</a:t>
            </a:r>
            <a:r>
              <a:rPr lang="en-US" altLang="zh-CN" sz="3600" dirty="0"/>
              <a:t>,</a:t>
            </a:r>
            <a:r>
              <a:rPr lang="en-US" sz="3600" dirty="0"/>
              <a:t> </a:t>
            </a:r>
            <a:r>
              <a:rPr lang="en-US" sz="3600" b="1" dirty="0">
                <a:solidFill>
                  <a:srgbClr val="FF0000"/>
                </a:solidFill>
              </a:rPr>
              <a:t>hàn</a:t>
            </a:r>
            <a:r>
              <a:rPr lang="en-US" sz="3600" dirty="0"/>
              <a:t> </a:t>
            </a:r>
            <a:r>
              <a:rPr lang="en-US" sz="3600" dirty="0" err="1"/>
              <a:t>fáng</a:t>
            </a:r>
            <a:r>
              <a:rPr lang="en-US" sz="3600" dirty="0"/>
              <a:t> </a:t>
            </a:r>
            <a:r>
              <a:rPr lang="en-US" sz="3600" dirty="0" err="1"/>
              <a:t>jǐ</a:t>
            </a:r>
            <a:br>
              <a:rPr lang="en-US" altLang="zh-CN" sz="3600" dirty="0"/>
            </a:br>
            <a:r>
              <a:rPr lang="en-US" altLang="zh-CN" sz="3600" dirty="0"/>
              <a:t>(genus </a:t>
            </a:r>
            <a:r>
              <a:rPr lang="en-US" altLang="zh-CN" sz="3600" i="1" dirty="0"/>
              <a:t>Stephania</a:t>
            </a:r>
            <a:r>
              <a:rPr lang="en-US" altLang="zh-CN" sz="3600" dirty="0"/>
              <a:t> – no AA)</a:t>
            </a:r>
            <a:endParaRPr lang="en-US" sz="3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22416" t="41663" r="19677" b="17929"/>
          <a:stretch/>
        </p:blipFill>
        <p:spPr>
          <a:xfrm>
            <a:off x="1447800" y="1905000"/>
            <a:ext cx="8686800" cy="3618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5864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14400" y="152400"/>
            <a:ext cx="8763000" cy="1447800"/>
          </a:xfrm>
        </p:spPr>
        <p:txBody>
          <a:bodyPr>
            <a:noAutofit/>
          </a:bodyPr>
          <a:lstStyle/>
          <a:p>
            <a:pPr algn="l"/>
            <a:r>
              <a:rPr lang="zh-CN" altLang="en-US" sz="3600" b="1" dirty="0">
                <a:solidFill>
                  <a:srgbClr val="FF0000"/>
                </a:solidFill>
              </a:rPr>
              <a:t>廣</a:t>
            </a:r>
            <a:r>
              <a:rPr lang="zh-CN" altLang="en-US" sz="3600" dirty="0"/>
              <a:t>防己</a:t>
            </a:r>
            <a:r>
              <a:rPr lang="en-US" altLang="zh-CN" sz="3600"/>
              <a:t>, </a:t>
            </a:r>
            <a:r>
              <a:rPr lang="zh-CN" altLang="en-US" sz="3600" b="1">
                <a:solidFill>
                  <a:srgbClr val="FF0000"/>
                </a:solidFill>
              </a:rPr>
              <a:t>广</a:t>
            </a:r>
            <a:r>
              <a:rPr lang="zh-CN" altLang="en-US" sz="3600" dirty="0"/>
              <a:t>防己</a:t>
            </a:r>
            <a:r>
              <a:rPr lang="en-US" altLang="zh-CN" sz="3600" dirty="0"/>
              <a:t>, </a:t>
            </a:r>
            <a:r>
              <a:rPr lang="en-US" sz="3600" b="1" dirty="0">
                <a:solidFill>
                  <a:srgbClr val="FF0000"/>
                </a:solidFill>
              </a:rPr>
              <a:t>guǎng</a:t>
            </a:r>
            <a:r>
              <a:rPr lang="en-US" sz="3600" dirty="0"/>
              <a:t> </a:t>
            </a:r>
            <a:r>
              <a:rPr lang="en-US" sz="3600" dirty="0" err="1"/>
              <a:t>fáng</a:t>
            </a:r>
            <a:r>
              <a:rPr lang="en-US" sz="3600" dirty="0"/>
              <a:t> </a:t>
            </a:r>
            <a:r>
              <a:rPr lang="en-US" sz="3600" dirty="0" err="1"/>
              <a:t>jǐ</a:t>
            </a:r>
            <a:br>
              <a:rPr lang="en-US" sz="3600" dirty="0"/>
            </a:br>
            <a:r>
              <a:rPr lang="en-US" sz="3600" dirty="0"/>
              <a:t>(genus </a:t>
            </a:r>
            <a:r>
              <a:rPr lang="en-US" sz="3600" i="1" dirty="0"/>
              <a:t>Aristolochia</a:t>
            </a:r>
            <a:r>
              <a:rPr lang="en-US" sz="3600" dirty="0"/>
              <a:t> – has AA)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FFB4C55-9A55-45A0-A2A5-ECC3126D7CB8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pic>
        <p:nvPicPr>
          <p:cNvPr id="7" name="Picture 6"/>
          <p:cNvPicPr/>
          <p:nvPr/>
        </p:nvPicPr>
        <p:blipFill rotWithShape="1">
          <a:blip r:embed="rId3" cstate="print"/>
          <a:srcRect l="322" t="33919" r="41467" b="-793"/>
          <a:stretch/>
        </p:blipFill>
        <p:spPr>
          <a:xfrm>
            <a:off x="685800" y="1371600"/>
            <a:ext cx="9160988" cy="5082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1769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Content Placeholder 4"/>
          <p:cNvPicPr>
            <a:picLocks/>
          </p:cNvPicPr>
          <p:nvPr/>
        </p:nvPicPr>
        <p:blipFill rotWithShape="1">
          <a:blip r:embed="rId3"/>
          <a:srcRect l="1385" t="81025" r="18377" b="1292"/>
          <a:stretch/>
        </p:blipFill>
        <p:spPr bwMode="auto">
          <a:xfrm>
            <a:off x="1621970" y="2920999"/>
            <a:ext cx="7431732" cy="18796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-12700"/>
            <a:ext cx="10515600" cy="715099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Details of kidney damage from AA</a:t>
            </a:r>
          </a:p>
        </p:txBody>
      </p:sp>
      <p:pic>
        <p:nvPicPr>
          <p:cNvPr id="5" name="Content Placeholder 4"/>
          <p:cNvPicPr>
            <a:picLocks noGrp="1"/>
          </p:cNvPicPr>
          <p:nvPr>
            <p:ph idx="1"/>
          </p:nvPr>
        </p:nvPicPr>
        <p:blipFill rotWithShape="1">
          <a:blip r:embed="rId3"/>
          <a:srcRect l="1385" t="23807" r="18377" b="55367"/>
          <a:stretch/>
        </p:blipFill>
        <p:spPr>
          <a:xfrm>
            <a:off x="1621970" y="685800"/>
            <a:ext cx="7431732" cy="2213684"/>
          </a:xfrm>
          <a:prstGeom prst="rect">
            <a:avLst/>
          </a:prstGeom>
          <a:effectLst/>
        </p:spPr>
      </p:pic>
      <p:sp>
        <p:nvSpPr>
          <p:cNvPr id="6" name="TextBox 5"/>
          <p:cNvSpPr txBox="1"/>
          <p:nvPr/>
        </p:nvSpPr>
        <p:spPr>
          <a:xfrm>
            <a:off x="196817" y="1657290"/>
            <a:ext cx="1250983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r"/>
            <a:r>
              <a:rPr lang="en-US" sz="2000" dirty="0"/>
              <a:t>Untreated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-1" y="3330714"/>
            <a:ext cx="1403383" cy="101566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2000" dirty="0"/>
              <a:t>90 days after AA</a:t>
            </a:r>
          </a:p>
          <a:p>
            <a:pPr algn="r"/>
            <a:r>
              <a:rPr lang="en-US" sz="2000" dirty="0"/>
              <a:t>exposure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FFB4C55-9A55-45A0-A2A5-ECC3126D7CB8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grpSp>
        <p:nvGrpSpPr>
          <p:cNvPr id="68" name="Group 67"/>
          <p:cNvGrpSpPr/>
          <p:nvPr/>
        </p:nvGrpSpPr>
        <p:grpSpPr>
          <a:xfrm>
            <a:off x="6934200" y="5029200"/>
            <a:ext cx="3352800" cy="917377"/>
            <a:chOff x="7239000" y="1447800"/>
            <a:chExt cx="3352800" cy="917377"/>
          </a:xfrm>
        </p:grpSpPr>
        <p:sp>
          <p:nvSpPr>
            <p:cNvPr id="11" name="TextBox 10"/>
            <p:cNvSpPr txBox="1"/>
            <p:nvPr/>
          </p:nvSpPr>
          <p:spPr>
            <a:xfrm>
              <a:off x="7239000" y="1447800"/>
              <a:ext cx="33528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Poon, 2013, </a:t>
              </a:r>
              <a:r>
                <a:rPr lang="en-US" sz="1600" dirty="0" err="1"/>
                <a:t>doi:10.1126</a:t>
              </a:r>
              <a:r>
                <a:rPr lang="en-US" sz="1600" dirty="0"/>
                <a:t>/</a:t>
              </a:r>
              <a:r>
                <a:rPr lang="en-US" sz="1600" dirty="0" err="1"/>
                <a:t>scitranslmed.3006086</a:t>
              </a:r>
              <a:endParaRPr lang="en-US" sz="1600" dirty="0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7239000" y="2057400"/>
              <a:ext cx="183588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/>
                <a:t>400X</a:t>
              </a:r>
              <a:r>
                <a:rPr lang="en-US" sz="1400" dirty="0"/>
                <a:t>, scale bar: 25 </a:t>
              </a:r>
              <a:r>
                <a:rPr lang="el-GR" sz="1400" dirty="0"/>
                <a:t>μ</a:t>
              </a:r>
              <a:r>
                <a:rPr lang="en-US" sz="1400" dirty="0"/>
                <a:t>m</a:t>
              </a:r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3200400" y="3212068"/>
            <a:ext cx="2819400" cy="369332"/>
            <a:chOff x="2743200" y="5334000"/>
            <a:chExt cx="2819400" cy="369332"/>
          </a:xfrm>
          <a:effectLst>
            <a:outerShdw blurRad="50800" dist="190500" dir="2700000" algn="tl" rotWithShape="0">
              <a:prstClr val="black">
                <a:alpha val="40000"/>
              </a:prstClr>
            </a:outerShdw>
          </a:effectLst>
        </p:grpSpPr>
        <p:cxnSp>
          <p:nvCxnSpPr>
            <p:cNvPr id="21" name="Straight Arrow Connector 20"/>
            <p:cNvCxnSpPr/>
            <p:nvPr/>
          </p:nvCxnSpPr>
          <p:spPr>
            <a:xfrm flipH="1">
              <a:off x="2743200" y="5486400"/>
              <a:ext cx="762000" cy="0"/>
            </a:xfrm>
            <a:prstGeom prst="straightConnector1">
              <a:avLst/>
            </a:prstGeom>
            <a:ln w="38100">
              <a:solidFill>
                <a:srgbClr val="00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/>
            <p:cNvSpPr txBox="1"/>
            <p:nvPr/>
          </p:nvSpPr>
          <p:spPr>
            <a:xfrm>
              <a:off x="3048001" y="5334000"/>
              <a:ext cx="251459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/>
                <a:t>Inflammatory infiltration</a:t>
              </a:r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7924800" y="3276600"/>
            <a:ext cx="2514600" cy="369332"/>
            <a:chOff x="6096000" y="5562600"/>
            <a:chExt cx="2514600" cy="369332"/>
          </a:xfrm>
          <a:effectLst>
            <a:outerShdw blurRad="50800" dist="190500" dir="2700000" algn="tl" rotWithShape="0">
              <a:prstClr val="black">
                <a:alpha val="40000"/>
              </a:prstClr>
            </a:outerShdw>
          </a:effectLst>
        </p:grpSpPr>
        <p:cxnSp>
          <p:nvCxnSpPr>
            <p:cNvPr id="23" name="Straight Arrow Connector 22"/>
            <p:cNvCxnSpPr/>
            <p:nvPr/>
          </p:nvCxnSpPr>
          <p:spPr>
            <a:xfrm flipH="1">
              <a:off x="6096000" y="5747266"/>
              <a:ext cx="1600200" cy="0"/>
            </a:xfrm>
            <a:prstGeom prst="straightConnector1">
              <a:avLst/>
            </a:prstGeom>
            <a:ln w="38100">
              <a:solidFill>
                <a:srgbClr val="00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/>
            <p:cNvSpPr txBox="1"/>
            <p:nvPr/>
          </p:nvSpPr>
          <p:spPr>
            <a:xfrm>
              <a:off x="6553200" y="5562600"/>
              <a:ext cx="2057400" cy="369332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Urothelial dysplasia</a:t>
              </a:r>
            </a:p>
          </p:txBody>
        </p:sp>
      </p:grpSp>
      <p:grpSp>
        <p:nvGrpSpPr>
          <p:cNvPr id="74" name="Group 73"/>
          <p:cNvGrpSpPr/>
          <p:nvPr/>
        </p:nvGrpSpPr>
        <p:grpSpPr>
          <a:xfrm>
            <a:off x="2590800" y="3810000"/>
            <a:ext cx="3505200" cy="369332"/>
            <a:chOff x="2666999" y="3962400"/>
            <a:chExt cx="3505200" cy="369332"/>
          </a:xfrm>
        </p:grpSpPr>
        <p:cxnSp>
          <p:nvCxnSpPr>
            <p:cNvPr id="20" name="Straight Arrow Connector 19"/>
            <p:cNvCxnSpPr/>
            <p:nvPr/>
          </p:nvCxnSpPr>
          <p:spPr>
            <a:xfrm flipH="1">
              <a:off x="2666999" y="4147066"/>
              <a:ext cx="914400" cy="0"/>
            </a:xfrm>
            <a:prstGeom prst="straightConnector1">
              <a:avLst/>
            </a:prstGeom>
            <a:ln w="38100">
              <a:solidFill>
                <a:srgbClr val="00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/>
            <p:cNvSpPr txBox="1"/>
            <p:nvPr/>
          </p:nvSpPr>
          <p:spPr>
            <a:xfrm>
              <a:off x="2971800" y="3962400"/>
              <a:ext cx="3200399" cy="369332"/>
            </a:xfrm>
            <a:prstGeom prst="rect">
              <a:avLst/>
            </a:prstGeom>
            <a:solidFill>
              <a:schemeClr val="bg1"/>
            </a:solidFill>
            <a:effectLst>
              <a:outerShdw blurRad="50800" dist="1905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dirty="0"/>
                <a:t>Glomerulus: ischemic shrinkage</a:t>
              </a:r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5486400" y="4343400"/>
            <a:ext cx="3505200" cy="646331"/>
            <a:chOff x="4572000" y="6248400"/>
            <a:chExt cx="3505200" cy="646331"/>
          </a:xfrm>
        </p:grpSpPr>
        <p:cxnSp>
          <p:nvCxnSpPr>
            <p:cNvPr id="22" name="Straight Arrow Connector 21"/>
            <p:cNvCxnSpPr/>
            <p:nvPr/>
          </p:nvCxnSpPr>
          <p:spPr>
            <a:xfrm flipH="1">
              <a:off x="4572000" y="6342965"/>
              <a:ext cx="457201" cy="0"/>
            </a:xfrm>
            <a:prstGeom prst="straightConnector1">
              <a:avLst/>
            </a:prstGeom>
            <a:ln w="38100">
              <a:solidFill>
                <a:srgbClr val="00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/>
            <p:cNvSpPr txBox="1"/>
            <p:nvPr/>
          </p:nvSpPr>
          <p:spPr>
            <a:xfrm>
              <a:off x="4800600" y="6248400"/>
              <a:ext cx="3276600" cy="646331"/>
            </a:xfrm>
            <a:prstGeom prst="rect">
              <a:avLst/>
            </a:prstGeom>
            <a:solidFill>
              <a:schemeClr val="bg1"/>
            </a:solidFill>
            <a:effectLst>
              <a:outerShdw blurRad="50800" dist="1905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dirty="0"/>
                <a:t>Tubule with naked basement membrane (necrotic epithelium)</a:t>
              </a:r>
            </a:p>
          </p:txBody>
        </p:sp>
      </p:grpSp>
      <p:sp>
        <p:nvSpPr>
          <p:cNvPr id="64" name="TextBox 63"/>
          <p:cNvSpPr txBox="1"/>
          <p:nvPr/>
        </p:nvSpPr>
        <p:spPr>
          <a:xfrm>
            <a:off x="7772400" y="304800"/>
            <a:ext cx="4267200" cy="1200329"/>
          </a:xfrm>
          <a:prstGeom prst="rect">
            <a:avLst/>
          </a:prstGeom>
          <a:solidFill>
            <a:schemeClr val="bg1"/>
          </a:solidFill>
          <a:ln w="57150">
            <a:solidFill>
              <a:srgbClr val="FF0000"/>
            </a:solidFill>
          </a:ln>
          <a:effectLst>
            <a:outerShdw blurRad="50800" dist="1905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/>
              <a:t>Important: Leads to cancer </a:t>
            </a:r>
          </a:p>
          <a:p>
            <a:r>
              <a:rPr lang="en-US" dirty="0"/>
              <a:t>Many patients with AA kidney failure developed urothelial cancer</a:t>
            </a:r>
          </a:p>
          <a:p>
            <a:r>
              <a:rPr lang="en-US" dirty="0"/>
              <a:t>(</a:t>
            </a:r>
            <a:r>
              <a:rPr lang="en-US" dirty="0" err="1"/>
              <a:t>Nortier</a:t>
            </a:r>
            <a:r>
              <a:rPr lang="en-US" dirty="0"/>
              <a:t> et al., 2000, </a:t>
            </a:r>
            <a:r>
              <a:rPr lang="en-US" dirty="0" err="1"/>
              <a:t>NEJM</a:t>
            </a:r>
            <a:r>
              <a:rPr lang="en-US" dirty="0"/>
              <a:t>)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7772400" y="1752600"/>
            <a:ext cx="4267200" cy="646331"/>
          </a:xfrm>
          <a:prstGeom prst="rect">
            <a:avLst/>
          </a:prstGeom>
          <a:solidFill>
            <a:schemeClr val="bg1"/>
          </a:solidFill>
          <a:ln w="57150">
            <a:solidFill>
              <a:srgbClr val="FF0000"/>
            </a:solidFill>
          </a:ln>
          <a:effectLst>
            <a:outerShdw blurRad="50800" dist="1905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/>
              <a:t>Upper tract (near kidney)</a:t>
            </a:r>
          </a:p>
          <a:p>
            <a:r>
              <a:rPr lang="en-US" dirty="0"/>
              <a:t>Normally rare</a:t>
            </a:r>
          </a:p>
        </p:txBody>
      </p:sp>
    </p:spTree>
    <p:extLst>
      <p:ext uri="{BB962C8B-B14F-4D97-AF65-F5344CB8AC3E}">
        <p14:creationId xmlns:p14="http://schemas.microsoft.com/office/powerpoint/2010/main" val="547556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6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EB465D-2B07-4782-9D38-CDF7B0E66DA7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381000" y="133622"/>
            <a:ext cx="99060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/>
              <a:t>AA identified as a carcinogen:</a:t>
            </a:r>
          </a:p>
          <a:p>
            <a:r>
              <a:rPr lang="en-US" sz="4000" dirty="0"/>
              <a:t>Many of the AA-kidney-failure victims developed upper tract urothelial cancer </a:t>
            </a:r>
          </a:p>
        </p:txBody>
      </p:sp>
      <p:sp>
        <p:nvSpPr>
          <p:cNvPr id="5" name="Rectangle 4"/>
          <p:cNvSpPr/>
          <p:nvPr/>
        </p:nvSpPr>
        <p:spPr>
          <a:xfrm>
            <a:off x="4419600" y="5257800"/>
            <a:ext cx="84582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/>
              <a:t>(</a:t>
            </a:r>
            <a:r>
              <a:rPr lang="en-US" sz="3200" dirty="0" err="1"/>
              <a:t>Nortier</a:t>
            </a:r>
            <a:r>
              <a:rPr lang="en-US" sz="3200" dirty="0"/>
              <a:t> et al., 2000, </a:t>
            </a:r>
            <a:r>
              <a:rPr lang="en-US" sz="3200" dirty="0" err="1"/>
              <a:t>NEJM</a:t>
            </a:r>
            <a:r>
              <a:rPr lang="en-US" sz="3200" dirty="0"/>
              <a:t>)</a:t>
            </a:r>
          </a:p>
        </p:txBody>
      </p:sp>
      <p:pic>
        <p:nvPicPr>
          <p:cNvPr id="6" name="Picture 5"/>
          <p:cNvPicPr>
            <a:picLocks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94" t="22696" r="13164" b="11583"/>
          <a:stretch/>
        </p:blipFill>
        <p:spPr>
          <a:xfrm flipH="1">
            <a:off x="2362199" y="2286000"/>
            <a:ext cx="3385459" cy="4438378"/>
          </a:xfrm>
          <a:prstGeom prst="rect">
            <a:avLst/>
          </a:prstGeom>
        </p:spPr>
      </p:pic>
      <p:sp>
        <p:nvSpPr>
          <p:cNvPr id="2" name="Left Arrow 1"/>
          <p:cNvSpPr/>
          <p:nvPr/>
        </p:nvSpPr>
        <p:spPr>
          <a:xfrm>
            <a:off x="5029200" y="2971800"/>
            <a:ext cx="1828800" cy="8382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miley Face 6"/>
          <p:cNvSpPr/>
          <p:nvPr/>
        </p:nvSpPr>
        <p:spPr>
          <a:xfrm>
            <a:off x="3048000" y="2514600"/>
            <a:ext cx="914400" cy="1295400"/>
          </a:xfrm>
          <a:prstGeom prst="smileyFace">
            <a:avLst>
              <a:gd name="adj" fmla="val -4653"/>
            </a:avLst>
          </a:prstGeom>
          <a:solidFill>
            <a:schemeClr val="bg1"/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3433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85800" y="113343"/>
            <a:ext cx="10972800" cy="899046"/>
          </a:xfrm>
        </p:spPr>
        <p:txBody>
          <a:bodyPr rtlCol="0">
            <a:normAutofit/>
          </a:bodyPr>
          <a:lstStyle/>
          <a:p>
            <a:pPr algn="l">
              <a:defRPr/>
            </a:pPr>
            <a:r>
              <a:rPr lang="en-US" sz="4800" dirty="0"/>
              <a:t>Singapore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31360" y="1155065"/>
            <a:ext cx="7528560" cy="4351338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800" dirty="0"/>
              <a:t>Tiny: 50 km (31 mi)  east-west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800" dirty="0"/>
              <a:t>Wealthy and healthy: life expectancy at birth 86.19 (US is 80.43)</a:t>
            </a:r>
          </a:p>
          <a:p>
            <a:r>
              <a:rPr lang="en-US" sz="2800" dirty="0"/>
              <a:t>70% ethnic Chinese but not part of China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DA1265D-4113-4B55-A21B-63C3D1CC44F0}" type="slidenum">
              <a:rPr lang="en-US"/>
              <a:pPr>
                <a:defRPr/>
              </a:pPr>
              <a:t>2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t="4284" r="61413" b="12602"/>
          <a:stretch/>
        </p:blipFill>
        <p:spPr>
          <a:xfrm>
            <a:off x="8410456" y="226057"/>
            <a:ext cx="2103917" cy="94762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96448" y="5236435"/>
            <a:ext cx="4326249" cy="7155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hlinkClick r:id="rId3"/>
              </a:rPr>
              <a:t>http://kids.britannica.com/comptons/art-55105/Singapore</a:t>
            </a:r>
            <a:endParaRPr lang="en-US" sz="1350" dirty="0"/>
          </a:p>
          <a:p>
            <a:endParaRPr lang="en-US" sz="1350" dirty="0"/>
          </a:p>
          <a:p>
            <a:r>
              <a:rPr lang="en-US" sz="1350" dirty="0"/>
              <a:t>Stats: CIA World Factbook downloaded 2022 03 22</a:t>
            </a:r>
          </a:p>
        </p:txBody>
      </p:sp>
      <p:pic>
        <p:nvPicPr>
          <p:cNvPr id="10" name="Picture 2" descr="Map/Still:Singapore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59" t="1741" r="12428" b="5353"/>
          <a:stretch/>
        </p:blipFill>
        <p:spPr bwMode="auto">
          <a:xfrm>
            <a:off x="142501" y="1382485"/>
            <a:ext cx="3627913" cy="3486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Oval 10"/>
          <p:cNvSpPr/>
          <p:nvPr/>
        </p:nvSpPr>
        <p:spPr>
          <a:xfrm>
            <a:off x="2062771" y="3848035"/>
            <a:ext cx="275163" cy="26567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3039D6-C8D0-4CF8-B2B9-BE5EC53FD285}"/>
              </a:ext>
            </a:extLst>
          </p:cNvPr>
          <p:cNvSpPr txBox="1"/>
          <p:nvPr/>
        </p:nvSpPr>
        <p:spPr>
          <a:xfrm>
            <a:off x="2476870" y="1382485"/>
            <a:ext cx="715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China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495921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3"/>
          <a:srcRect l="8720" t="35383" r="17262" b="25633"/>
          <a:stretch/>
        </p:blipFill>
        <p:spPr>
          <a:xfrm>
            <a:off x="152400" y="1295400"/>
            <a:ext cx="10025469" cy="1511300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5943600" y="1447800"/>
            <a:ext cx="129540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34" name="Title 42"/>
          <p:cNvSpPr>
            <a:spLocks noGrp="1"/>
          </p:cNvSpPr>
          <p:nvPr>
            <p:ph type="title"/>
          </p:nvPr>
        </p:nvSpPr>
        <p:spPr>
          <a:xfrm>
            <a:off x="152400" y="152400"/>
            <a:ext cx="8769350" cy="990600"/>
          </a:xfrm>
        </p:spPr>
        <p:txBody>
          <a:bodyPr/>
          <a:lstStyle/>
          <a:p>
            <a:pPr algn="l" eaLnBrk="1" hangingPunct="1"/>
            <a:r>
              <a:rPr lang="en-US" altLang="en-US" sz="2800" u="sng" dirty="0"/>
              <a:t>Mutational signature</a:t>
            </a:r>
            <a:r>
              <a:rPr lang="en-US" altLang="en-US" sz="2800" dirty="0"/>
              <a:t> in an AA-exposed upper tract</a:t>
            </a:r>
            <a:br>
              <a:rPr lang="en-US" altLang="en-US" sz="2800" dirty="0"/>
            </a:br>
            <a:r>
              <a:rPr lang="en-US" altLang="en-US" sz="2800" dirty="0"/>
              <a:t>urothelial carcinoma</a:t>
            </a:r>
            <a:endParaRPr lang="en-SG" altLang="en-US" sz="2800" dirty="0">
              <a:solidFill>
                <a:srgbClr val="FF0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FFB4C55-9A55-45A0-A2A5-ECC3126D7CB8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3429000" y="6096000"/>
            <a:ext cx="6509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Poon et al. and Hoang et al. , Science Translational Medicine, 2013</a:t>
            </a:r>
          </a:p>
        </p:txBody>
      </p:sp>
      <p:sp>
        <p:nvSpPr>
          <p:cNvPr id="28" name="Rectangle 27"/>
          <p:cNvSpPr/>
          <p:nvPr/>
        </p:nvSpPr>
        <p:spPr>
          <a:xfrm>
            <a:off x="152400" y="5638800"/>
            <a:ext cx="1905000" cy="76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0744200" y="2667000"/>
            <a:ext cx="5334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609600" y="1219200"/>
            <a:ext cx="3657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0134600" y="1295400"/>
            <a:ext cx="1143000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/>
          <p:cNvGrpSpPr/>
          <p:nvPr/>
        </p:nvGrpSpPr>
        <p:grpSpPr>
          <a:xfrm>
            <a:off x="4343400" y="2819401"/>
            <a:ext cx="3505200" cy="2932568"/>
            <a:chOff x="2514600" y="2760883"/>
            <a:chExt cx="3943350" cy="2461241"/>
          </a:xfrm>
        </p:grpSpPr>
        <p:sp>
          <p:nvSpPr>
            <p:cNvPr id="32" name="TextBox 31"/>
            <p:cNvSpPr txBox="1"/>
            <p:nvPr/>
          </p:nvSpPr>
          <p:spPr>
            <a:xfrm>
              <a:off x="2514600" y="3336460"/>
              <a:ext cx="3943350" cy="1885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Highest bar represents the number of C</a:t>
              </a:r>
              <a:r>
                <a:rPr lang="en-US" sz="2000" b="1" dirty="0"/>
                <a:t>A</a:t>
              </a:r>
              <a:r>
                <a:rPr lang="en-US" sz="2000" dirty="0"/>
                <a:t>G to C</a:t>
              </a:r>
              <a:r>
                <a:rPr lang="en-US" sz="2000" b="1" dirty="0"/>
                <a:t>T</a:t>
              </a:r>
              <a:r>
                <a:rPr lang="en-US" sz="2000" dirty="0"/>
                <a:t>G mutations across the entire genome</a:t>
              </a:r>
            </a:p>
            <a:p>
              <a:pPr algn="ctr"/>
              <a:endParaRPr lang="en-US" sz="2000" dirty="0"/>
            </a:p>
            <a:p>
              <a:pPr algn="ctr"/>
              <a:r>
                <a:rPr lang="en-US" sz="2000" dirty="0"/>
                <a:t>The higher the bar, the more C</a:t>
              </a:r>
              <a:r>
                <a:rPr lang="en-US" sz="2000" b="1" dirty="0"/>
                <a:t>A</a:t>
              </a:r>
              <a:r>
                <a:rPr lang="en-US" sz="2000" dirty="0"/>
                <a:t>G to C</a:t>
              </a:r>
              <a:r>
                <a:rPr lang="en-US" sz="2000" b="1" dirty="0"/>
                <a:t>T</a:t>
              </a:r>
              <a:r>
                <a:rPr lang="en-US" sz="2000" dirty="0"/>
                <a:t>G mutations</a:t>
              </a:r>
            </a:p>
          </p:txBody>
        </p:sp>
        <p:cxnSp>
          <p:nvCxnSpPr>
            <p:cNvPr id="35" name="Straight Arrow Connector 34"/>
            <p:cNvCxnSpPr/>
            <p:nvPr/>
          </p:nvCxnSpPr>
          <p:spPr>
            <a:xfrm flipV="1">
              <a:off x="4229100" y="2760883"/>
              <a:ext cx="685800" cy="63953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" name="Picture 24"/>
          <p:cNvPicPr>
            <a:picLocks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94" t="22696" r="41401" b="11583"/>
          <a:stretch/>
        </p:blipFill>
        <p:spPr>
          <a:xfrm flipH="1">
            <a:off x="9067800" y="304800"/>
            <a:ext cx="883535" cy="2223515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V="1">
            <a:off x="8229600" y="685800"/>
            <a:ext cx="1295400" cy="2286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609600" y="3276600"/>
            <a:ext cx="32004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Each bar represents the total number of single nucleotide mutations in a particular context </a:t>
            </a:r>
          </a:p>
        </p:txBody>
      </p:sp>
      <p:grpSp>
        <p:nvGrpSpPr>
          <p:cNvPr id="33" name="Group 32"/>
          <p:cNvGrpSpPr/>
          <p:nvPr/>
        </p:nvGrpSpPr>
        <p:grpSpPr>
          <a:xfrm rot="16200000">
            <a:off x="557625" y="1673450"/>
            <a:ext cx="1189621" cy="1200329"/>
            <a:chOff x="2160775" y="4842302"/>
            <a:chExt cx="1189621" cy="1200329"/>
          </a:xfrm>
        </p:grpSpPr>
        <p:sp>
          <p:nvSpPr>
            <p:cNvPr id="36" name="TextBox 35"/>
            <p:cNvSpPr txBox="1"/>
            <p:nvPr/>
          </p:nvSpPr>
          <p:spPr>
            <a:xfrm>
              <a:off x="2160775" y="4842302"/>
              <a:ext cx="1189621" cy="120032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endParaRPr lang="en-US" altLang="zh-CN" dirty="0"/>
            </a:p>
            <a:p>
              <a:pPr algn="ctr"/>
              <a:r>
                <a:rPr lang="en-US" altLang="zh-CN" dirty="0"/>
                <a:t>More</a:t>
              </a:r>
            </a:p>
            <a:p>
              <a:pPr algn="ctr"/>
              <a:r>
                <a:rPr lang="en-US" altLang="zh-CN" dirty="0"/>
                <a:t> mutations</a:t>
              </a:r>
            </a:p>
            <a:p>
              <a:pPr algn="ctr"/>
              <a:endParaRPr lang="en-US" dirty="0"/>
            </a:p>
          </p:txBody>
        </p:sp>
        <p:cxnSp>
          <p:nvCxnSpPr>
            <p:cNvPr id="38" name="Straight Arrow Connector 37"/>
            <p:cNvCxnSpPr/>
            <p:nvPr/>
          </p:nvCxnSpPr>
          <p:spPr>
            <a:xfrm>
              <a:off x="2234572" y="5814030"/>
              <a:ext cx="10668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02835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3"/>
          <a:srcRect l="8720" t="35383" r="17262" b="25633"/>
          <a:stretch/>
        </p:blipFill>
        <p:spPr>
          <a:xfrm>
            <a:off x="152400" y="1295400"/>
            <a:ext cx="10025469" cy="1511300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5943600" y="1447800"/>
            <a:ext cx="129540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34" name="Title 42"/>
          <p:cNvSpPr>
            <a:spLocks noGrp="1"/>
          </p:cNvSpPr>
          <p:nvPr>
            <p:ph type="title"/>
          </p:nvPr>
        </p:nvSpPr>
        <p:spPr>
          <a:xfrm>
            <a:off x="152400" y="152400"/>
            <a:ext cx="8769350" cy="990600"/>
          </a:xfrm>
        </p:spPr>
        <p:txBody>
          <a:bodyPr/>
          <a:lstStyle/>
          <a:p>
            <a:pPr algn="l" eaLnBrk="1" hangingPunct="1"/>
            <a:r>
              <a:rPr lang="en-US" altLang="en-US" sz="2800" u="sng" dirty="0"/>
              <a:t>Mutational signature</a:t>
            </a:r>
            <a:r>
              <a:rPr lang="en-US" altLang="en-US" sz="2800" dirty="0"/>
              <a:t> in an AA-exposed upper tract urothelial carcinoma</a:t>
            </a:r>
            <a:endParaRPr lang="en-SG" altLang="en-US" sz="2800" dirty="0">
              <a:solidFill>
                <a:srgbClr val="FF0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FFB4C55-9A55-45A0-A2A5-ECC3126D7CB8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152400" y="5638800"/>
            <a:ext cx="1905000" cy="76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0744200" y="2667000"/>
            <a:ext cx="5334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609600" y="1219200"/>
            <a:ext cx="3657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0134600" y="1295400"/>
            <a:ext cx="1143000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/>
          <p:cNvGrpSpPr/>
          <p:nvPr/>
        </p:nvGrpSpPr>
        <p:grpSpPr>
          <a:xfrm>
            <a:off x="6629400" y="2743199"/>
            <a:ext cx="4724400" cy="1012683"/>
            <a:chOff x="5105400" y="2438402"/>
            <a:chExt cx="5248756" cy="1237538"/>
          </a:xfrm>
        </p:grpSpPr>
        <p:sp>
          <p:nvSpPr>
            <p:cNvPr id="40" name="TextBox 39"/>
            <p:cNvSpPr txBox="1"/>
            <p:nvPr/>
          </p:nvSpPr>
          <p:spPr>
            <a:xfrm>
              <a:off x="6294781" y="2810876"/>
              <a:ext cx="4059375" cy="8650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A</a:t>
              </a:r>
              <a:r>
                <a:rPr lang="en-US" sz="2000" b="1" dirty="0"/>
                <a:t>A</a:t>
              </a:r>
              <a:r>
                <a:rPr lang="en-US" sz="2000" dirty="0"/>
                <a:t>G &gt; A</a:t>
              </a:r>
              <a:r>
                <a:rPr lang="en-US" sz="2000" b="1" dirty="0"/>
                <a:t>T</a:t>
              </a:r>
              <a:r>
                <a:rPr lang="en-US" sz="2000" dirty="0"/>
                <a:t>G mutations</a:t>
              </a:r>
            </a:p>
            <a:p>
              <a:pPr algn="ctr"/>
              <a:r>
                <a:rPr lang="en-US" sz="2000" dirty="0"/>
                <a:t>Not as many</a:t>
              </a:r>
            </a:p>
          </p:txBody>
        </p:sp>
        <p:cxnSp>
          <p:nvCxnSpPr>
            <p:cNvPr id="41" name="Straight Arrow Connector 40"/>
            <p:cNvCxnSpPr/>
            <p:nvPr/>
          </p:nvCxnSpPr>
          <p:spPr>
            <a:xfrm flipH="1" flipV="1">
              <a:off x="5105400" y="2438402"/>
              <a:ext cx="1777804" cy="46559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228600" y="2819400"/>
            <a:ext cx="5638800" cy="1774686"/>
            <a:chOff x="228600" y="2819400"/>
            <a:chExt cx="5638800" cy="1774686"/>
          </a:xfrm>
        </p:grpSpPr>
        <p:grpSp>
          <p:nvGrpSpPr>
            <p:cNvPr id="42" name="Group 41"/>
            <p:cNvGrpSpPr/>
            <p:nvPr/>
          </p:nvGrpSpPr>
          <p:grpSpPr>
            <a:xfrm>
              <a:off x="228600" y="3200400"/>
              <a:ext cx="4038599" cy="1393686"/>
              <a:chOff x="4564773" y="2159042"/>
              <a:chExt cx="5730652" cy="1703138"/>
            </a:xfrm>
          </p:grpSpPr>
          <p:sp>
            <p:nvSpPr>
              <p:cNvPr id="43" name="TextBox 42"/>
              <p:cNvSpPr txBox="1"/>
              <p:nvPr/>
            </p:nvSpPr>
            <p:spPr>
              <a:xfrm>
                <a:off x="4564773" y="2997116"/>
                <a:ext cx="5730652" cy="8650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/>
                  <a:t>Mutations from C to A, C to G,  C to T</a:t>
                </a:r>
              </a:p>
              <a:p>
                <a:pPr algn="ctr"/>
                <a:r>
                  <a:rPr lang="en-US" sz="2000" dirty="0"/>
                  <a:t>Almost none</a:t>
                </a:r>
              </a:p>
            </p:txBody>
          </p:sp>
          <p:cxnSp>
            <p:nvCxnSpPr>
              <p:cNvPr id="44" name="Straight Arrow Connector 43"/>
              <p:cNvCxnSpPr/>
              <p:nvPr/>
            </p:nvCxnSpPr>
            <p:spPr>
              <a:xfrm flipV="1">
                <a:off x="8565417" y="2159042"/>
                <a:ext cx="1081258" cy="838074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Left Brace 9"/>
            <p:cNvSpPr/>
            <p:nvPr/>
          </p:nvSpPr>
          <p:spPr>
            <a:xfrm rot="16200000">
              <a:off x="3657600" y="914400"/>
              <a:ext cx="304800" cy="4114800"/>
            </a:xfrm>
            <a:prstGeom prst="leftBrace">
              <a:avLst>
                <a:gd name="adj1" fmla="val 61535"/>
                <a:gd name="adj2" fmla="val 50000"/>
              </a:avLst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5" name="Picture 24"/>
          <p:cNvPicPr>
            <a:picLocks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94" t="22696" r="41401" b="11583"/>
          <a:stretch/>
        </p:blipFill>
        <p:spPr>
          <a:xfrm flipH="1">
            <a:off x="9067800" y="304800"/>
            <a:ext cx="883535" cy="2223515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V="1">
            <a:off x="8229600" y="685800"/>
            <a:ext cx="1295400" cy="2286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30"/>
          <p:cNvGrpSpPr/>
          <p:nvPr/>
        </p:nvGrpSpPr>
        <p:grpSpPr>
          <a:xfrm>
            <a:off x="4343400" y="2819400"/>
            <a:ext cx="3505200" cy="2932571"/>
            <a:chOff x="2514600" y="2760882"/>
            <a:chExt cx="3943350" cy="2461243"/>
          </a:xfrm>
        </p:grpSpPr>
        <p:sp>
          <p:nvSpPr>
            <p:cNvPr id="33" name="TextBox 32"/>
            <p:cNvSpPr txBox="1"/>
            <p:nvPr/>
          </p:nvSpPr>
          <p:spPr>
            <a:xfrm>
              <a:off x="2514600" y="3336460"/>
              <a:ext cx="3943350" cy="1885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Highest bar represents the number of C</a:t>
              </a:r>
              <a:r>
                <a:rPr lang="en-US" sz="2000" b="1" dirty="0"/>
                <a:t>A</a:t>
              </a:r>
              <a:r>
                <a:rPr lang="en-US" sz="2000" dirty="0"/>
                <a:t>G to C</a:t>
              </a:r>
              <a:r>
                <a:rPr lang="en-US" sz="2000" b="1" dirty="0"/>
                <a:t>T</a:t>
              </a:r>
              <a:r>
                <a:rPr lang="en-US" sz="2000" dirty="0"/>
                <a:t>G mutations across the entire genome</a:t>
              </a:r>
            </a:p>
            <a:p>
              <a:pPr algn="ctr"/>
              <a:endParaRPr lang="en-US" sz="2000" dirty="0"/>
            </a:p>
            <a:p>
              <a:pPr algn="ctr"/>
              <a:r>
                <a:rPr lang="en-US" sz="2000" dirty="0"/>
                <a:t>The higher the bar, the more C</a:t>
              </a:r>
              <a:r>
                <a:rPr lang="en-US" sz="2000" b="1" dirty="0"/>
                <a:t>A</a:t>
              </a:r>
              <a:r>
                <a:rPr lang="en-US" sz="2000" dirty="0"/>
                <a:t>G to </a:t>
              </a:r>
              <a:r>
                <a:rPr lang="en-US" sz="2000" dirty="0" err="1"/>
                <a:t>C</a:t>
              </a:r>
              <a:r>
                <a:rPr lang="en-US" sz="2000" b="1" dirty="0" err="1"/>
                <a:t>T</a:t>
              </a:r>
              <a:r>
                <a:rPr lang="en-US" sz="2000" dirty="0" err="1"/>
                <a:t>G</a:t>
              </a:r>
              <a:r>
                <a:rPr lang="en-US" sz="2000" dirty="0"/>
                <a:t> mutations</a:t>
              </a:r>
            </a:p>
          </p:txBody>
        </p:sp>
        <p:cxnSp>
          <p:nvCxnSpPr>
            <p:cNvPr id="36" name="Straight Arrow Connector 35"/>
            <p:cNvCxnSpPr/>
            <p:nvPr/>
          </p:nvCxnSpPr>
          <p:spPr>
            <a:xfrm flipV="1">
              <a:off x="4229100" y="2760882"/>
              <a:ext cx="685800" cy="639532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/>
          <p:cNvGrpSpPr/>
          <p:nvPr/>
        </p:nvGrpSpPr>
        <p:grpSpPr>
          <a:xfrm rot="16200000">
            <a:off x="557625" y="1673450"/>
            <a:ext cx="1189621" cy="1200329"/>
            <a:chOff x="2160775" y="4842302"/>
            <a:chExt cx="1189621" cy="1200329"/>
          </a:xfrm>
        </p:grpSpPr>
        <p:sp>
          <p:nvSpPr>
            <p:cNvPr id="47" name="TextBox 46"/>
            <p:cNvSpPr txBox="1"/>
            <p:nvPr/>
          </p:nvSpPr>
          <p:spPr>
            <a:xfrm>
              <a:off x="2160775" y="4842302"/>
              <a:ext cx="1189621" cy="120032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endParaRPr lang="en-US" altLang="zh-CN" dirty="0"/>
            </a:p>
            <a:p>
              <a:pPr algn="ctr"/>
              <a:r>
                <a:rPr lang="en-US" altLang="zh-CN" dirty="0"/>
                <a:t>More</a:t>
              </a:r>
            </a:p>
            <a:p>
              <a:pPr algn="ctr"/>
              <a:r>
                <a:rPr lang="en-US" altLang="zh-CN" dirty="0"/>
                <a:t> mutations</a:t>
              </a:r>
            </a:p>
            <a:p>
              <a:pPr algn="ctr"/>
              <a:endParaRPr lang="en-US" dirty="0"/>
            </a:p>
          </p:txBody>
        </p:sp>
        <p:cxnSp>
          <p:nvCxnSpPr>
            <p:cNvPr id="48" name="Straight Arrow Connector 47"/>
            <p:cNvCxnSpPr/>
            <p:nvPr/>
          </p:nvCxnSpPr>
          <p:spPr>
            <a:xfrm>
              <a:off x="2234572" y="5814030"/>
              <a:ext cx="10668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TextBox 31"/>
          <p:cNvSpPr txBox="1"/>
          <p:nvPr/>
        </p:nvSpPr>
        <p:spPr>
          <a:xfrm>
            <a:off x="3429000" y="6096000"/>
            <a:ext cx="63921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Poon et al. and Hoang et al. , Science Translational Medicine, 2013</a:t>
            </a:r>
          </a:p>
        </p:txBody>
      </p:sp>
    </p:spTree>
    <p:extLst>
      <p:ext uri="{BB962C8B-B14F-4D97-AF65-F5344CB8AC3E}">
        <p14:creationId xmlns:p14="http://schemas.microsoft.com/office/powerpoint/2010/main" val="445992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l="14237" t="47001" r="21608" b="25169"/>
          <a:stretch/>
        </p:blipFill>
        <p:spPr>
          <a:xfrm>
            <a:off x="3962400" y="4724400"/>
            <a:ext cx="6781800" cy="7464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04800"/>
            <a:ext cx="8441303" cy="1691230"/>
          </a:xfrm>
        </p:spPr>
        <p:txBody>
          <a:bodyPr>
            <a:normAutofit/>
          </a:bodyPr>
          <a:lstStyle/>
          <a:p>
            <a:pPr algn="l"/>
            <a:r>
              <a:rPr lang="en-US" sz="3200" dirty="0"/>
              <a:t>2013:</a:t>
            </a:r>
            <a:br>
              <a:rPr lang="en-US" sz="3200" dirty="0"/>
            </a:br>
            <a:r>
              <a:rPr lang="en-US" sz="3200" dirty="0"/>
              <a:t>AA mutational signature in upper tract urothelial cancer and cell lines</a:t>
            </a:r>
          </a:p>
        </p:txBody>
      </p:sp>
      <p:pic>
        <p:nvPicPr>
          <p:cNvPr id="4" name="Picture 3"/>
          <p:cNvPicPr>
            <a:picLocks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94" t="22696" r="13164" b="11583"/>
          <a:stretch/>
        </p:blipFill>
        <p:spPr>
          <a:xfrm flipH="1">
            <a:off x="1719941" y="3183873"/>
            <a:ext cx="1696029" cy="222351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52400" y="5638800"/>
            <a:ext cx="1905000" cy="76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EB465D-2B07-4782-9D38-CDF7B0E66DA7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4104837" y="4876800"/>
            <a:ext cx="22614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AA e</a:t>
            </a:r>
            <a:r>
              <a:rPr lang="en-US" sz="2000" dirty="0"/>
              <a:t>xposed cell line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362200" y="6324600"/>
            <a:ext cx="63921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Poon et al. and Hoang et al. , Science Translational Medicine, 2013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5"/>
          <a:srcRect l="21233" t="59565" r="15014" b="11861"/>
          <a:stretch/>
        </p:blipFill>
        <p:spPr>
          <a:xfrm>
            <a:off x="4038601" y="3810002"/>
            <a:ext cx="6735344" cy="793967"/>
          </a:xfrm>
          <a:prstGeom prst="rect">
            <a:avLst/>
          </a:prstGeom>
        </p:spPr>
      </p:pic>
      <p:cxnSp>
        <p:nvCxnSpPr>
          <p:cNvPr id="16" name="Straight Arrow Connector 15"/>
          <p:cNvCxnSpPr>
            <a:stCxn id="17" idx="1"/>
          </p:cNvCxnSpPr>
          <p:nvPr/>
        </p:nvCxnSpPr>
        <p:spPr>
          <a:xfrm flipH="1" flipV="1">
            <a:off x="2971800" y="3581400"/>
            <a:ext cx="990600" cy="63814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962400" y="4019490"/>
            <a:ext cx="24483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Upper tract urothelial</a:t>
            </a:r>
          </a:p>
        </p:txBody>
      </p:sp>
    </p:spTree>
    <p:extLst>
      <p:ext uri="{BB962C8B-B14F-4D97-AF65-F5344CB8AC3E}">
        <p14:creationId xmlns:p14="http://schemas.microsoft.com/office/powerpoint/2010/main" val="16852115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3"/>
          <a:srcRect l="21233" t="59565" r="15014" b="11861"/>
          <a:stretch/>
        </p:blipFill>
        <p:spPr>
          <a:xfrm>
            <a:off x="4038601" y="3810002"/>
            <a:ext cx="6735344" cy="79396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4"/>
          <a:srcRect l="19433" t="47492" r="15400" b="26368"/>
          <a:stretch/>
        </p:blipFill>
        <p:spPr>
          <a:xfrm>
            <a:off x="4023937" y="2133601"/>
            <a:ext cx="6708199" cy="6490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/>
          <a:srcRect l="16711" t="51672" r="8135" b="23652"/>
          <a:stretch/>
        </p:blipFill>
        <p:spPr>
          <a:xfrm>
            <a:off x="4102081" y="1371600"/>
            <a:ext cx="6616526" cy="6065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15068" y="83882"/>
            <a:ext cx="7886700" cy="929670"/>
          </a:xfrm>
        </p:spPr>
        <p:txBody>
          <a:bodyPr>
            <a:normAutofit fontScale="90000"/>
          </a:bodyPr>
          <a:lstStyle/>
          <a:p>
            <a:pPr algn="l"/>
            <a:r>
              <a:rPr lang="en-US" sz="3200" dirty="0"/>
              <a:t>2016:</a:t>
            </a:r>
            <a:br>
              <a:rPr lang="en-US" sz="3200" dirty="0"/>
            </a:br>
            <a:r>
              <a:rPr lang="en-US" sz="3200" dirty="0"/>
              <a:t>AA mutational signature in multiple tumor types</a:t>
            </a:r>
          </a:p>
        </p:txBody>
      </p:sp>
      <p:pic>
        <p:nvPicPr>
          <p:cNvPr id="4" name="Picture 3"/>
          <p:cNvPicPr>
            <a:picLocks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89" t="22696" r="13164" b="11583"/>
          <a:stretch/>
        </p:blipFill>
        <p:spPr>
          <a:xfrm flipH="1">
            <a:off x="1719941" y="3183873"/>
            <a:ext cx="1762360" cy="222351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33" t="8333" r="28108" b="7778"/>
          <a:stretch/>
        </p:blipFill>
        <p:spPr>
          <a:xfrm>
            <a:off x="1772195" y="1101055"/>
            <a:ext cx="1686416" cy="1972491"/>
          </a:xfrm>
          <a:prstGeom prst="rect">
            <a:avLst/>
          </a:prstGeom>
        </p:spPr>
      </p:pic>
      <p:cxnSp>
        <p:nvCxnSpPr>
          <p:cNvPr id="22" name="Straight Arrow Connector 21"/>
          <p:cNvCxnSpPr>
            <a:stCxn id="37" idx="1"/>
          </p:cNvCxnSpPr>
          <p:nvPr/>
        </p:nvCxnSpPr>
        <p:spPr>
          <a:xfrm flipH="1" flipV="1">
            <a:off x="2667000" y="1600200"/>
            <a:ext cx="1352782" cy="2854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 flipV="1">
            <a:off x="2734023" y="1959168"/>
            <a:ext cx="1228377" cy="47923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33" idx="1"/>
          </p:cNvCxnSpPr>
          <p:nvPr/>
        </p:nvCxnSpPr>
        <p:spPr>
          <a:xfrm flipH="1">
            <a:off x="3249979" y="3400455"/>
            <a:ext cx="738128" cy="17451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32" idx="1"/>
          </p:cNvCxnSpPr>
          <p:nvPr/>
        </p:nvCxnSpPr>
        <p:spPr>
          <a:xfrm flipH="1" flipV="1">
            <a:off x="2971800" y="3581400"/>
            <a:ext cx="990600" cy="63814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31" idx="1"/>
          </p:cNvCxnSpPr>
          <p:nvPr/>
        </p:nvCxnSpPr>
        <p:spPr>
          <a:xfrm flipH="1">
            <a:off x="3143482" y="4848255"/>
            <a:ext cx="837280" cy="36272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3962400" y="4019490"/>
            <a:ext cx="24483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Upper tract urothelial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038600" y="2266890"/>
            <a:ext cx="10935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Bile duct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4019782" y="1428690"/>
            <a:ext cx="6823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Liver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752600" y="5486400"/>
            <a:ext cx="719594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Poon et al., 2013 and subsequent data (liver - hepatocellular carcinoma [HCC])</a:t>
            </a:r>
          </a:p>
          <a:p>
            <a:r>
              <a:rPr lang="en-US" sz="1600" dirty="0"/>
              <a:t>Zou et al., 2015, Jusakul et al., 2017 (bile duct carcinoma)</a:t>
            </a:r>
          </a:p>
          <a:p>
            <a:r>
              <a:rPr lang="en-US" sz="1600" dirty="0" err="1"/>
              <a:t>Scelo</a:t>
            </a:r>
            <a:r>
              <a:rPr lang="en-US" sz="1600" dirty="0"/>
              <a:t> et al., 2014, </a:t>
            </a:r>
            <a:r>
              <a:rPr lang="en-US" sz="1600" dirty="0" err="1"/>
              <a:t>Jelakovic</a:t>
            </a:r>
            <a:r>
              <a:rPr lang="en-US" sz="1600" dirty="0"/>
              <a:t> et al., 2014 (kidney/renal cell carcinoma)</a:t>
            </a:r>
          </a:p>
          <a:p>
            <a:r>
              <a:rPr lang="en-US" sz="1600" dirty="0"/>
              <a:t>Poon et al., 2013, Hoang et al., 2013, many others (upper tract urothelial carcinoma)</a:t>
            </a:r>
          </a:p>
          <a:p>
            <a:r>
              <a:rPr lang="en-US" sz="1600" dirty="0"/>
              <a:t>Poon et al., 2015, others (bladder urothelial carcinoma)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EB465D-2B07-4782-9D38-CDF7B0E66DA7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8"/>
          <a:srcRect l="19620" t="48722" r="16901" b="15495"/>
          <a:stretch/>
        </p:blipFill>
        <p:spPr>
          <a:xfrm>
            <a:off x="4038600" y="2895600"/>
            <a:ext cx="6620418" cy="821442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3988107" y="3200400"/>
            <a:ext cx="8883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Kidney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9"/>
          <a:srcRect l="19769" t="52892" r="16415" b="15913"/>
          <a:stretch/>
        </p:blipFill>
        <p:spPr>
          <a:xfrm>
            <a:off x="4114800" y="4572001"/>
            <a:ext cx="6655564" cy="823651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3980762" y="4648200"/>
            <a:ext cx="9941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Bladder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324FE22-6A88-4377-A63B-880632B7ECEA}"/>
              </a:ext>
            </a:extLst>
          </p:cNvPr>
          <p:cNvSpPr/>
          <p:nvPr/>
        </p:nvSpPr>
        <p:spPr>
          <a:xfrm>
            <a:off x="1432211" y="2624438"/>
            <a:ext cx="914400" cy="5140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E1F7C0B-E8B2-48B9-94CE-A2617E6FD37B}"/>
              </a:ext>
            </a:extLst>
          </p:cNvPr>
          <p:cNvSpPr/>
          <p:nvPr/>
        </p:nvSpPr>
        <p:spPr>
          <a:xfrm>
            <a:off x="1128725" y="1047903"/>
            <a:ext cx="914400" cy="5140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2380578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Map of asia in flat style Free Vector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33" t="55918" r="27796" b="24830"/>
          <a:stretch/>
        </p:blipFill>
        <p:spPr bwMode="auto">
          <a:xfrm>
            <a:off x="1981200" y="2286000"/>
            <a:ext cx="7086600" cy="4456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445" y="169740"/>
            <a:ext cx="10515600" cy="1582860"/>
          </a:xfrm>
        </p:spPr>
        <p:txBody>
          <a:bodyPr>
            <a:noAutofit/>
          </a:bodyPr>
          <a:lstStyle/>
          <a:p>
            <a:pPr algn="l"/>
            <a:r>
              <a:rPr lang="en-US" sz="3600" dirty="0"/>
              <a:t>2016: Taiwan a known hotspot for AA kidney failure</a:t>
            </a:r>
            <a:br>
              <a:rPr lang="en-US" sz="3600" dirty="0"/>
            </a:br>
            <a:r>
              <a:rPr lang="en-US" sz="3600" dirty="0"/>
              <a:t>and AA upper-tract urothelial cancer</a:t>
            </a:r>
            <a:br>
              <a:rPr lang="en-US" sz="3600" dirty="0"/>
            </a:br>
            <a:r>
              <a:rPr lang="en-US" sz="3600" dirty="0"/>
              <a:t>A good place to investigate AA in liver cancer</a:t>
            </a:r>
          </a:p>
        </p:txBody>
      </p:sp>
      <p:sp>
        <p:nvSpPr>
          <p:cNvPr id="4" name="Oval 3"/>
          <p:cNvSpPr/>
          <p:nvPr/>
        </p:nvSpPr>
        <p:spPr>
          <a:xfrm>
            <a:off x="5181600" y="3505200"/>
            <a:ext cx="914400" cy="875323"/>
          </a:xfrm>
          <a:prstGeom prst="ellipse">
            <a:avLst/>
          </a:prstGeom>
          <a:noFill/>
          <a:ln w="60325" cmpd="sng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9448800" y="6096000"/>
            <a:ext cx="2401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Map created by </a:t>
            </a:r>
            <a:r>
              <a:rPr lang="en-US" dirty="0" err="1"/>
              <a:t>Freepik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EB465D-2B07-4782-9D38-CDF7B0E66DA7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8839200" y="5638800"/>
            <a:ext cx="3167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Chen, …., </a:t>
            </a:r>
            <a:r>
              <a:rPr lang="en-US" dirty="0" err="1"/>
              <a:t>Grollman</a:t>
            </a:r>
            <a:r>
              <a:rPr lang="en-US" dirty="0"/>
              <a:t>, </a:t>
            </a:r>
            <a:r>
              <a:rPr lang="en-US" dirty="0" err="1"/>
              <a:t>PNAS</a:t>
            </a:r>
            <a:r>
              <a:rPr lang="en-US" dirty="0"/>
              <a:t>, 2012</a:t>
            </a:r>
          </a:p>
        </p:txBody>
      </p:sp>
    </p:spTree>
    <p:extLst>
      <p:ext uri="{BB962C8B-B14F-4D97-AF65-F5344CB8AC3E}">
        <p14:creationId xmlns:p14="http://schemas.microsoft.com/office/powerpoint/2010/main" val="12821581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66" b="52815"/>
          <a:stretch/>
        </p:blipFill>
        <p:spPr>
          <a:xfrm>
            <a:off x="457200" y="685800"/>
            <a:ext cx="11609572" cy="50292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200400" y="838200"/>
            <a:ext cx="7010400" cy="53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0"/>
            <a:ext cx="10972800" cy="792162"/>
          </a:xfrm>
          <a:noFill/>
        </p:spPr>
        <p:txBody>
          <a:bodyPr/>
          <a:lstStyle/>
          <a:p>
            <a:pPr algn="l"/>
            <a:r>
              <a:rPr lang="en-US" sz="3200" dirty="0"/>
              <a:t>2017: 78% of Taiwan liver cancers (HCCs) had the AA signature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EB465D-2B07-4782-9D38-CDF7B0E66DA7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2590800" y="762001"/>
            <a:ext cx="5656521" cy="2297723"/>
            <a:chOff x="2590800" y="903128"/>
            <a:chExt cx="5791200" cy="2209349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499" t="34848" r="8781" b="58415"/>
            <a:stretch/>
          </p:blipFill>
          <p:spPr>
            <a:xfrm>
              <a:off x="2590800" y="903128"/>
              <a:ext cx="5791200" cy="665060"/>
            </a:xfrm>
            <a:prstGeom prst="rect">
              <a:avLst/>
            </a:prstGeom>
          </p:spPr>
        </p:pic>
        <p:cxnSp>
          <p:nvCxnSpPr>
            <p:cNvPr id="7" name="Straight Arrow Connector 6"/>
            <p:cNvCxnSpPr/>
            <p:nvPr/>
          </p:nvCxnSpPr>
          <p:spPr>
            <a:xfrm flipH="1">
              <a:off x="2590800" y="1647092"/>
              <a:ext cx="3276600" cy="1465385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TextBox 7"/>
          <p:cNvSpPr txBox="1"/>
          <p:nvPr/>
        </p:nvSpPr>
        <p:spPr>
          <a:xfrm>
            <a:off x="304800" y="5926722"/>
            <a:ext cx="6629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Ng, Poon, et al., Oct 2017 DOI: 10.1126/</a:t>
            </a:r>
            <a:r>
              <a:rPr lang="en-US" sz="1600" dirty="0" err="1"/>
              <a:t>scitranslmed.aan6446</a:t>
            </a:r>
            <a:endParaRPr 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D1F7FE-7641-4E71-9AC7-406E950551C1}"/>
              </a:ext>
            </a:extLst>
          </p:cNvPr>
          <p:cNvSpPr txBox="1"/>
          <p:nvPr/>
        </p:nvSpPr>
        <p:spPr>
          <a:xfrm>
            <a:off x="5791200" y="1535726"/>
            <a:ext cx="4876800" cy="286232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Red bars show numbers of mutations caused by AA</a:t>
            </a:r>
          </a:p>
          <a:p>
            <a:r>
              <a:rPr lang="en-US" sz="2800" dirty="0">
                <a:solidFill>
                  <a:srgbClr val="C00000"/>
                </a:solidFill>
              </a:rPr>
              <a:t>(exome data)</a:t>
            </a:r>
          </a:p>
          <a:p>
            <a:endParaRPr lang="en-US" sz="2400" dirty="0"/>
          </a:p>
          <a:p>
            <a:endParaRPr lang="en-SG" sz="2400" dirty="0"/>
          </a:p>
          <a:p>
            <a:endParaRPr lang="en-SG" sz="2400" dirty="0"/>
          </a:p>
          <a:p>
            <a:endParaRPr lang="en-SG" sz="2400" dirty="0"/>
          </a:p>
        </p:txBody>
      </p:sp>
    </p:spTree>
    <p:extLst>
      <p:ext uri="{BB962C8B-B14F-4D97-AF65-F5344CB8AC3E}">
        <p14:creationId xmlns:p14="http://schemas.microsoft.com/office/powerpoint/2010/main" val="11666454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7EE7D067-88E8-425D-A612-7EBB61B68C5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672" t="3361" r="2490" b="55843"/>
          <a:stretch/>
        </p:blipFill>
        <p:spPr>
          <a:xfrm>
            <a:off x="7207153" y="3554323"/>
            <a:ext cx="4832447" cy="242199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EB465D-2B07-4782-9D38-CDF7B0E66DA7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04800" y="6248400"/>
            <a:ext cx="8153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Ng, Poon, et al., Oct 2017 DOI: 10.1126/stranslmed.aan6446 and subsequent publications; Zhang et al., 2017, Gastroenterology, 10.1053/j.gastro.2017.03.024; Gao et al., 2019, Cell, 10.1016/j.cell.2019.08.052; </a:t>
            </a:r>
            <a:r>
              <a:rPr lang="en-US" sz="1200" dirty="0" err="1"/>
              <a:t>Xue</a:t>
            </a:r>
            <a:r>
              <a:rPr lang="en-US" sz="1200" dirty="0"/>
              <a:t> et al., 2019, Cancer Cell, 10.1016/j.ccell.2019.04.007; Unpublished data, 2022</a:t>
            </a:r>
            <a:endParaRPr lang="en-US" sz="16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-16565"/>
            <a:ext cx="9111343" cy="1077686"/>
          </a:xfrm>
          <a:noFill/>
        </p:spPr>
        <p:txBody>
          <a:bodyPr>
            <a:noAutofit/>
          </a:bodyPr>
          <a:lstStyle/>
          <a:p>
            <a:pPr algn="l"/>
            <a:r>
              <a:rPr lang="en-US" sz="2900" dirty="0"/>
              <a:t>Today: 2,000 liver cancers – AA exposure is prevalent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724400" y="5236552"/>
            <a:ext cx="23513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“Asian”  patients with no “country”  – Overseas patients?</a:t>
            </a:r>
          </a:p>
        </p:txBody>
      </p:sp>
      <p:cxnSp>
        <p:nvCxnSpPr>
          <p:cNvPr id="9" name="Straight Arrow Connector 8"/>
          <p:cNvCxnSpPr>
            <a:cxnSpLocks/>
          </p:cNvCxnSpPr>
          <p:nvPr/>
        </p:nvCxnSpPr>
        <p:spPr>
          <a:xfrm flipV="1">
            <a:off x="6553200" y="5029200"/>
            <a:ext cx="1447800" cy="66901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151E884-C5FC-4D11-8C54-BEBF8127DFF1}"/>
              </a:ext>
            </a:extLst>
          </p:cNvPr>
          <p:cNvGrpSpPr/>
          <p:nvPr/>
        </p:nvGrpSpPr>
        <p:grpSpPr>
          <a:xfrm>
            <a:off x="96944" y="859277"/>
            <a:ext cx="7044490" cy="4273599"/>
            <a:chOff x="134954" y="711342"/>
            <a:chExt cx="7044490" cy="4273599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915" t="43885" r="2820" b="16564"/>
            <a:stretch/>
          </p:blipFill>
          <p:spPr>
            <a:xfrm>
              <a:off x="497703" y="711342"/>
              <a:ext cx="6681741" cy="4273599"/>
            </a:xfrm>
            <a:prstGeom prst="rect">
              <a:avLst/>
            </a:prstGeom>
          </p:spPr>
        </p:pic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0E9C0EBD-2DEE-4388-89D4-E666ADC64C19}"/>
                </a:ext>
              </a:extLst>
            </p:cNvPr>
            <p:cNvGrpSpPr/>
            <p:nvPr/>
          </p:nvGrpSpPr>
          <p:grpSpPr>
            <a:xfrm>
              <a:off x="134954" y="803140"/>
              <a:ext cx="2789290" cy="830997"/>
              <a:chOff x="8701916" y="1524000"/>
              <a:chExt cx="2789290" cy="830997"/>
            </a:xfrm>
          </p:grpSpPr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7F6E175-44D2-4F28-9554-8918BC6E323B}"/>
                  </a:ext>
                </a:extLst>
              </p:cNvPr>
              <p:cNvSpPr txBox="1"/>
              <p:nvPr/>
            </p:nvSpPr>
            <p:spPr>
              <a:xfrm>
                <a:off x="8701916" y="1524000"/>
                <a:ext cx="2789290" cy="830997"/>
              </a:xfrm>
              <a:prstGeom prst="rect">
                <a:avLst/>
              </a:prstGeom>
              <a:solidFill>
                <a:schemeClr val="bg1"/>
              </a:solidFill>
              <a:effectLst>
                <a:outerShdw blurRad="50800" dist="2794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       </a:t>
                </a:r>
                <a:r>
                  <a:rPr lang="en-US" sz="2400" dirty="0">
                    <a:solidFill>
                      <a:srgbClr val="FF0000"/>
                    </a:solidFill>
                  </a:rPr>
                  <a:t>AA mutations</a:t>
                </a:r>
              </a:p>
              <a:p>
                <a:r>
                  <a:rPr lang="en-US" sz="2400" dirty="0"/>
                  <a:t>       No AA mutations</a:t>
                </a:r>
                <a:endParaRPr lang="en-SG" sz="2400" dirty="0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FBD6D0F3-BE82-4B19-B177-2A088E9FF434}"/>
                  </a:ext>
                </a:extLst>
              </p:cNvPr>
              <p:cNvSpPr/>
              <p:nvPr/>
            </p:nvSpPr>
            <p:spPr>
              <a:xfrm>
                <a:off x="8915800" y="2041798"/>
                <a:ext cx="211930" cy="21193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>
                  <a:solidFill>
                    <a:schemeClr val="tx1"/>
                  </a:solidFill>
                </a:endParaRP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BABAC254-2090-4024-A298-042FD47654A8}"/>
                  </a:ext>
                </a:extLst>
              </p:cNvPr>
              <p:cNvSpPr/>
              <p:nvPr/>
            </p:nvSpPr>
            <p:spPr>
              <a:xfrm>
                <a:off x="8915400" y="1640412"/>
                <a:ext cx="211930" cy="21193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572298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EB465D-2B07-4782-9D38-CDF7B0E66DA7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85" b="51705"/>
          <a:stretch/>
        </p:blipFill>
        <p:spPr>
          <a:xfrm>
            <a:off x="1066800" y="152400"/>
            <a:ext cx="9455710" cy="5867400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6019800" y="76200"/>
            <a:ext cx="1905000" cy="60198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2376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EB465D-2B07-4782-9D38-CDF7B0E66DA7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287" b="2494"/>
          <a:stretch/>
        </p:blipFill>
        <p:spPr>
          <a:xfrm>
            <a:off x="1447800" y="76200"/>
            <a:ext cx="8991600" cy="6560488"/>
          </a:xfrm>
          <a:prstGeom prst="rect">
            <a:avLst/>
          </a:prstGeom>
        </p:spPr>
      </p:pic>
      <p:sp>
        <p:nvSpPr>
          <p:cNvPr id="2" name="Rounded Rectangle 1"/>
          <p:cNvSpPr/>
          <p:nvPr/>
        </p:nvSpPr>
        <p:spPr>
          <a:xfrm>
            <a:off x="6019800" y="76200"/>
            <a:ext cx="1905000" cy="67056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2446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49AAB29-AB5C-811A-CF47-6234818293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169555"/>
            <a:ext cx="9525000" cy="1327884"/>
          </a:xfrm>
        </p:spPr>
        <p:txBody>
          <a:bodyPr/>
          <a:lstStyle/>
          <a:p>
            <a:pPr algn="l"/>
            <a:r>
              <a:rPr lang="en-US" sz="2800" dirty="0"/>
              <a:t>Aflatoxin is a well-established liver carcinogen</a:t>
            </a:r>
            <a:br>
              <a:rPr lang="en-US" sz="2800" dirty="0"/>
            </a:br>
            <a:r>
              <a:rPr lang="en-US" sz="2800" dirty="0"/>
              <a:t>AA mutation counts and aflatoxin mutation counts in HCC are similar</a:t>
            </a:r>
            <a:endParaRPr lang="en-SG" sz="28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68F2CD8-135E-F256-576A-05D4624393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B7F0F32-E763-409B-A0CB-46F9931D5A6C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F38F5C9-196A-0C19-5AFB-951E6A321B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889" b="3198"/>
          <a:stretch/>
        </p:blipFill>
        <p:spPr>
          <a:xfrm>
            <a:off x="1888708" y="4659584"/>
            <a:ext cx="9220200" cy="782368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FD3D7909-FDB4-CFC7-79B3-6E0B43A777C7}"/>
              </a:ext>
            </a:extLst>
          </p:cNvPr>
          <p:cNvGrpSpPr/>
          <p:nvPr/>
        </p:nvGrpSpPr>
        <p:grpSpPr>
          <a:xfrm>
            <a:off x="762000" y="1940130"/>
            <a:ext cx="10363200" cy="2269441"/>
            <a:chOff x="762000" y="2457896"/>
            <a:chExt cx="11958524" cy="256638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3A3790C-8A8B-3D9A-0D61-560BC34DD1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8443"/>
            <a:stretch/>
          </p:blipFill>
          <p:spPr>
            <a:xfrm>
              <a:off x="762000" y="2457896"/>
              <a:ext cx="11958524" cy="1039443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8A7BE41-2E36-7877-93EF-76BEBCBA18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7237"/>
            <a:stretch/>
          </p:blipFill>
          <p:spPr>
            <a:xfrm>
              <a:off x="762000" y="4015454"/>
              <a:ext cx="11943284" cy="1008824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EFC913A4-E07B-23A4-CC06-E5334F84E3B4}"/>
              </a:ext>
            </a:extLst>
          </p:cNvPr>
          <p:cNvSpPr txBox="1"/>
          <p:nvPr/>
        </p:nvSpPr>
        <p:spPr>
          <a:xfrm>
            <a:off x="1905000" y="1993706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253DCB"/>
                </a:solidFill>
              </a:rPr>
              <a:t>7546</a:t>
            </a:r>
            <a:endParaRPr lang="en-SG" b="1" dirty="0">
              <a:solidFill>
                <a:srgbClr val="253DCB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C6F8A5D-7975-4748-D5AF-5500AD9A688C}"/>
              </a:ext>
            </a:extLst>
          </p:cNvPr>
          <p:cNvSpPr txBox="1"/>
          <p:nvPr/>
        </p:nvSpPr>
        <p:spPr>
          <a:xfrm>
            <a:off x="5334000" y="1993706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3801</a:t>
            </a:r>
            <a:endParaRPr lang="en-SG" b="1" dirty="0">
              <a:solidFill>
                <a:srgbClr val="FF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DF62B3D-5B14-AA98-C03A-F341D52444DF}"/>
              </a:ext>
            </a:extLst>
          </p:cNvPr>
          <p:cNvSpPr txBox="1"/>
          <p:nvPr/>
        </p:nvSpPr>
        <p:spPr>
          <a:xfrm>
            <a:off x="7162800" y="1993706"/>
            <a:ext cx="769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24597</a:t>
            </a:r>
            <a:endParaRPr lang="en-SG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77EDB86-D429-A7C4-FA17-9AC06660DDAE}"/>
              </a:ext>
            </a:extLst>
          </p:cNvPr>
          <p:cNvSpPr txBox="1"/>
          <p:nvPr/>
        </p:nvSpPr>
        <p:spPr>
          <a:xfrm>
            <a:off x="1905000" y="3407152"/>
            <a:ext cx="769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253DCB"/>
                </a:solidFill>
              </a:rPr>
              <a:t>17847</a:t>
            </a:r>
            <a:endParaRPr lang="en-SG" b="1" dirty="0">
              <a:solidFill>
                <a:srgbClr val="253DCB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08076DE-F4FE-A891-2D13-99C5F9FA0BAA}"/>
              </a:ext>
            </a:extLst>
          </p:cNvPr>
          <p:cNvSpPr txBox="1"/>
          <p:nvPr/>
        </p:nvSpPr>
        <p:spPr>
          <a:xfrm>
            <a:off x="5334000" y="3407152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6618</a:t>
            </a:r>
            <a:endParaRPr lang="en-SG" b="1" dirty="0">
              <a:solidFill>
                <a:srgbClr val="FF0000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F4F5297-B825-149D-BEDC-E875914160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5000" y="1676400"/>
            <a:ext cx="9144000" cy="26850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04D5628-AF43-3B68-8185-37F5DDF481B2}"/>
              </a:ext>
            </a:extLst>
          </p:cNvPr>
          <p:cNvSpPr txBox="1"/>
          <p:nvPr/>
        </p:nvSpPr>
        <p:spPr>
          <a:xfrm>
            <a:off x="3048000" y="4681436"/>
            <a:ext cx="4074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Aflatoxin-associated mutational signature</a:t>
            </a:r>
            <a:endParaRPr lang="en-SG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B40C910-70B7-3D0F-9E39-51033B091AB6}"/>
              </a:ext>
            </a:extLst>
          </p:cNvPr>
          <p:cNvSpPr txBox="1"/>
          <p:nvPr/>
        </p:nvSpPr>
        <p:spPr>
          <a:xfrm>
            <a:off x="1295400" y="5729555"/>
            <a:ext cx="9982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Zhang et al., 2017, </a:t>
            </a:r>
            <a:r>
              <a:rPr lang="en-US" sz="1800" i="1" dirty="0">
                <a:latin typeface="Arial" panose="020B0604020202020204" pitchFamily="34" charset="0"/>
                <a:cs typeface="Arial" panose="020B0604020202020204" pitchFamily="34" charset="0"/>
              </a:rPr>
              <a:t>Gastroenterology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, 10.1053/j.gastro.2017.03.024 Genetic Features of Aflatoxin-Associated Hepatocellular Carcinoma; tumors from Qidong </a:t>
            </a:r>
            <a:r>
              <a:rPr lang="en-US" dirty="0"/>
              <a:t>(</a:t>
            </a:r>
            <a:r>
              <a:rPr lang="zh-CN" altLang="en-US" dirty="0"/>
              <a:t>启东</a:t>
            </a:r>
            <a:r>
              <a:rPr lang="en-SG" altLang="zh-CN" dirty="0"/>
              <a:t>)</a:t>
            </a:r>
            <a:r>
              <a:rPr lang="en-US" dirty="0"/>
              <a:t>;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38% of maize (corn) samples have aflatoxin </a:t>
            </a:r>
            <a:endParaRPr lang="en-SG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A066D06-006C-4770-52E7-4BF4E7463D91}"/>
              </a:ext>
            </a:extLst>
          </p:cNvPr>
          <p:cNvSpPr txBox="1"/>
          <p:nvPr/>
        </p:nvSpPr>
        <p:spPr>
          <a:xfrm>
            <a:off x="2590800" y="2903300"/>
            <a:ext cx="36631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Aflatoxin-associated mutation counts</a:t>
            </a:r>
            <a:endParaRPr lang="en-SG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4F29BED-9AA4-D887-9A6C-02B0CCC06518}"/>
              </a:ext>
            </a:extLst>
          </p:cNvPr>
          <p:cNvSpPr txBox="1"/>
          <p:nvPr/>
        </p:nvSpPr>
        <p:spPr>
          <a:xfrm>
            <a:off x="7547681" y="1188884"/>
            <a:ext cx="30981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AA-associated mutation count</a:t>
            </a:r>
            <a:endParaRPr lang="en-SG" dirty="0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0229E36-8A4A-B669-66FF-DBE3E512988A}"/>
              </a:ext>
            </a:extLst>
          </p:cNvPr>
          <p:cNvCxnSpPr/>
          <p:nvPr/>
        </p:nvCxnSpPr>
        <p:spPr>
          <a:xfrm flipH="1">
            <a:off x="7696200" y="1632405"/>
            <a:ext cx="152400" cy="35284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D1ECFD5-2654-BE08-0283-2B7DE08D15B4}"/>
              </a:ext>
            </a:extLst>
          </p:cNvPr>
          <p:cNvCxnSpPr>
            <a:cxnSpLocks/>
            <a:stCxn id="24" idx="1"/>
          </p:cNvCxnSpPr>
          <p:nvPr/>
        </p:nvCxnSpPr>
        <p:spPr>
          <a:xfrm flipH="1">
            <a:off x="2231371" y="3087966"/>
            <a:ext cx="359429" cy="36108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807EB30-D576-FCB2-EDC8-26640494845C}"/>
              </a:ext>
            </a:extLst>
          </p:cNvPr>
          <p:cNvCxnSpPr>
            <a:cxnSpLocks/>
            <a:endCxn id="17" idx="0"/>
          </p:cNvCxnSpPr>
          <p:nvPr/>
        </p:nvCxnSpPr>
        <p:spPr>
          <a:xfrm flipH="1">
            <a:off x="5660372" y="3234541"/>
            <a:ext cx="33057" cy="17261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D51AAAAC-9A41-61C0-AAD9-3450EDB37269}"/>
              </a:ext>
            </a:extLst>
          </p:cNvPr>
          <p:cNvCxnSpPr>
            <a:cxnSpLocks/>
          </p:cNvCxnSpPr>
          <p:nvPr/>
        </p:nvCxnSpPr>
        <p:spPr>
          <a:xfrm flipH="1" flipV="1">
            <a:off x="2221211" y="2465346"/>
            <a:ext cx="369589" cy="42211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924A60B-77A3-89F8-56E3-3AD41216D61B}"/>
              </a:ext>
            </a:extLst>
          </p:cNvPr>
          <p:cNvCxnSpPr>
            <a:cxnSpLocks/>
            <a:endCxn id="14" idx="2"/>
          </p:cNvCxnSpPr>
          <p:nvPr/>
        </p:nvCxnSpPr>
        <p:spPr>
          <a:xfrm flipV="1">
            <a:off x="5660371" y="2363038"/>
            <a:ext cx="1" cy="58463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66208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154479"/>
            <a:ext cx="7426812" cy="1153816"/>
          </a:xfrm>
        </p:spPr>
        <p:txBody>
          <a:bodyPr rtlCol="0">
            <a:normAutofit/>
          </a:bodyPr>
          <a:lstStyle/>
          <a:p>
            <a:pPr algn="l">
              <a:defRPr/>
            </a:pPr>
            <a:r>
              <a:rPr lang="en-US" dirty="0"/>
              <a:t>Duke-NUS </a:t>
            </a:r>
            <a:r>
              <a:rPr lang="en-US" altLang="zh-CN" dirty="0"/>
              <a:t>M</a:t>
            </a:r>
            <a:r>
              <a:rPr lang="en-US" dirty="0"/>
              <a:t>edical School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DA1265D-4113-4B55-A21B-63C3D1CC44F0}" type="slidenum">
              <a:rPr lang="en-US"/>
              <a:pPr>
                <a:defRPr/>
              </a:pPr>
              <a:t>3</a:t>
            </a:fld>
            <a:endParaRPr lang="en-US"/>
          </a:p>
        </p:txBody>
      </p:sp>
      <p:pic>
        <p:nvPicPr>
          <p:cNvPr id="5124" name="Picture 6" descr="http://s3.frank.itlab.us/photo-essays/small/jan_06_0974_duke-nus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7491" y="1382485"/>
            <a:ext cx="2780110" cy="37040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6875813" y="1300447"/>
            <a:ext cx="5119739" cy="2677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257175" indent="-257175">
              <a:spcBef>
                <a:spcPct val="0"/>
              </a:spcBef>
            </a:pPr>
            <a:r>
              <a:rPr lang="en-US" altLang="en-US" sz="2400" dirty="0"/>
              <a:t>Nonprofit partnership</a:t>
            </a:r>
          </a:p>
          <a:p>
            <a:pPr marL="814388" lvl="1" indent="-257175">
              <a:spcBef>
                <a:spcPct val="0"/>
              </a:spcBef>
            </a:pPr>
            <a:r>
              <a:rPr lang="en-US" altLang="en-US" sz="2400" dirty="0"/>
              <a:t>Duke in North Carolina, USA</a:t>
            </a:r>
          </a:p>
          <a:p>
            <a:pPr marL="814388" lvl="1" indent="-257175">
              <a:spcBef>
                <a:spcPct val="0"/>
              </a:spcBef>
            </a:pPr>
            <a:r>
              <a:rPr lang="en-US" altLang="en-US" sz="2400" dirty="0"/>
              <a:t>National University of Singapore (NUS)</a:t>
            </a:r>
          </a:p>
          <a:p>
            <a:pPr marL="814388" lvl="1" indent="-257175">
              <a:spcBef>
                <a:spcPct val="0"/>
              </a:spcBef>
            </a:pPr>
            <a:r>
              <a:rPr lang="en-US" altLang="en-US" sz="2400" dirty="0"/>
              <a:t>SingHealth, largest public healthcare provider, 6 hospitals, 5,500 beds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t="4284" r="61413" b="12602"/>
          <a:stretch/>
        </p:blipFill>
        <p:spPr>
          <a:xfrm>
            <a:off x="8410456" y="226057"/>
            <a:ext cx="2103917" cy="94762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96448" y="5236435"/>
            <a:ext cx="4326249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hlinkClick r:id="rId4"/>
              </a:rPr>
              <a:t>http://kids.britannica.com/comptons/art-55105/Singapore</a:t>
            </a:r>
            <a:endParaRPr lang="en-US" sz="1350" dirty="0"/>
          </a:p>
          <a:p>
            <a:endParaRPr lang="en-US" sz="1350" dirty="0"/>
          </a:p>
        </p:txBody>
      </p:sp>
      <p:pic>
        <p:nvPicPr>
          <p:cNvPr id="10" name="Picture 2" descr="Map/Still:Singapore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59" t="1741" r="12428" b="5353"/>
          <a:stretch/>
        </p:blipFill>
        <p:spPr bwMode="auto">
          <a:xfrm>
            <a:off x="142501" y="1371600"/>
            <a:ext cx="3627913" cy="3486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F69566F-652B-4B97-80D0-7C1DEBB34AB5}"/>
              </a:ext>
            </a:extLst>
          </p:cNvPr>
          <p:cNvSpPr txBox="1"/>
          <p:nvPr/>
        </p:nvSpPr>
        <p:spPr>
          <a:xfrm>
            <a:off x="2476870" y="1382485"/>
            <a:ext cx="715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China</a:t>
            </a:r>
            <a:endParaRPr lang="en-SG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0C7A987-E1E6-494B-8BAC-5FF2EFED89F0}"/>
              </a:ext>
            </a:extLst>
          </p:cNvPr>
          <p:cNvSpPr/>
          <p:nvPr/>
        </p:nvSpPr>
        <p:spPr>
          <a:xfrm>
            <a:off x="2062771" y="3848035"/>
            <a:ext cx="275163" cy="26567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33224608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799" y="-152400"/>
            <a:ext cx="9355015" cy="914400"/>
          </a:xfrm>
        </p:spPr>
        <p:txBody>
          <a:bodyPr>
            <a:normAutofit/>
          </a:bodyPr>
          <a:lstStyle/>
          <a:p>
            <a:pPr algn="l"/>
            <a:r>
              <a:rPr lang="en-US" sz="2800" dirty="0">
                <a:solidFill>
                  <a:srgbClr val="FF0000"/>
                </a:solidFill>
              </a:rPr>
              <a:t>Number of AA mutations was variable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EB465D-2B07-4782-9D38-CDF7B0E66DA7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20" t="55597" r="48010" b="-2560"/>
          <a:stretch/>
        </p:blipFill>
        <p:spPr>
          <a:xfrm rot="16200000">
            <a:off x="3173699" y="-1954499"/>
            <a:ext cx="4610100" cy="973829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 rot="16200000">
            <a:off x="5420213" y="2656987"/>
            <a:ext cx="1819729" cy="6411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5000"/>
              </a:lnSpc>
            </a:pPr>
            <a:r>
              <a:rPr lang="en-US" sz="2000" dirty="0"/>
              <a:t>Taiwan</a:t>
            </a:r>
          </a:p>
          <a:p>
            <a:pPr>
              <a:lnSpc>
                <a:spcPts val="5000"/>
              </a:lnSpc>
            </a:pPr>
            <a:r>
              <a:rPr lang="en-US" sz="2000" dirty="0"/>
              <a:t>Mainland China</a:t>
            </a:r>
          </a:p>
          <a:p>
            <a:pPr>
              <a:lnSpc>
                <a:spcPts val="5000"/>
              </a:lnSpc>
            </a:pPr>
            <a:r>
              <a:rPr lang="en-US" sz="2000" dirty="0"/>
              <a:t>Other SE Asia</a:t>
            </a:r>
          </a:p>
          <a:p>
            <a:pPr>
              <a:lnSpc>
                <a:spcPts val="5000"/>
              </a:lnSpc>
            </a:pPr>
            <a:r>
              <a:rPr lang="en-US" sz="2000" dirty="0"/>
              <a:t>Vietnam</a:t>
            </a:r>
          </a:p>
          <a:p>
            <a:pPr>
              <a:lnSpc>
                <a:spcPts val="5000"/>
              </a:lnSpc>
            </a:pPr>
            <a:r>
              <a:rPr lang="en-US" sz="2000" dirty="0"/>
              <a:t>Korea</a:t>
            </a:r>
          </a:p>
          <a:p>
            <a:pPr>
              <a:lnSpc>
                <a:spcPts val="5000"/>
              </a:lnSpc>
            </a:pPr>
            <a:r>
              <a:rPr lang="en-US" sz="2000" dirty="0"/>
              <a:t>Japan</a:t>
            </a:r>
          </a:p>
          <a:p>
            <a:pPr>
              <a:lnSpc>
                <a:spcPts val="5000"/>
              </a:lnSpc>
            </a:pPr>
            <a:r>
              <a:rPr lang="en-US" sz="2000" dirty="0"/>
              <a:t>North America</a:t>
            </a:r>
          </a:p>
          <a:p>
            <a:pPr>
              <a:lnSpc>
                <a:spcPts val="5000"/>
              </a:lnSpc>
            </a:pPr>
            <a:r>
              <a:rPr lang="en-US" sz="2000" dirty="0"/>
              <a:t>Europe</a:t>
            </a:r>
          </a:p>
          <a:p>
            <a:pPr>
              <a:lnSpc>
                <a:spcPts val="5000"/>
              </a:lnSpc>
            </a:pPr>
            <a:r>
              <a:rPr lang="en-US" sz="2000" dirty="0"/>
              <a:t>Mayo Clinic</a:t>
            </a:r>
          </a:p>
          <a:p>
            <a:pPr>
              <a:lnSpc>
                <a:spcPts val="5000"/>
              </a:lnSpc>
            </a:pPr>
            <a:r>
              <a:rPr lang="en-US" sz="2000" dirty="0"/>
              <a:t>No information</a:t>
            </a:r>
          </a:p>
        </p:txBody>
      </p:sp>
      <p:sp>
        <p:nvSpPr>
          <p:cNvPr id="6" name="TextBox 5"/>
          <p:cNvSpPr txBox="1"/>
          <p:nvPr/>
        </p:nvSpPr>
        <p:spPr>
          <a:xfrm rot="16200000">
            <a:off x="-955989" y="2479989"/>
            <a:ext cx="4516173" cy="138499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AA signature mutations</a:t>
            </a:r>
          </a:p>
          <a:p>
            <a:pPr algn="ctr"/>
            <a:r>
              <a:rPr lang="en-US" sz="2800" dirty="0"/>
              <a:t>in tumours with the signature</a:t>
            </a:r>
          </a:p>
          <a:p>
            <a:pPr algn="ctr"/>
            <a:r>
              <a:rPr lang="en-US" sz="2800" dirty="0"/>
              <a:t>(mutations per megabase)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152400" y="2738735"/>
            <a:ext cx="3124200" cy="430887"/>
            <a:chOff x="152400" y="2667000"/>
            <a:chExt cx="3124200" cy="430887"/>
          </a:xfrm>
        </p:grpSpPr>
        <p:sp>
          <p:nvSpPr>
            <p:cNvPr id="7" name="Right Arrow 6"/>
            <p:cNvSpPr/>
            <p:nvPr/>
          </p:nvSpPr>
          <p:spPr>
            <a:xfrm>
              <a:off x="2286000" y="2745432"/>
              <a:ext cx="990600" cy="3048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52400" y="2667000"/>
              <a:ext cx="2926122" cy="430887"/>
            </a:xfrm>
            <a:prstGeom prst="rect">
              <a:avLst/>
            </a:prstGeom>
            <a:solidFill>
              <a:schemeClr val="bg1"/>
            </a:solidFill>
            <a:effectLst>
              <a:outerShdw blurRad="50800" dist="1905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altLang="zh-CN" sz="2200" dirty="0"/>
                <a:t>2.26 AA mutations / Mb</a:t>
              </a:r>
              <a:endParaRPr lang="en-US" sz="2200" dirty="0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762000" y="4034135"/>
            <a:ext cx="3124200" cy="430887"/>
            <a:chOff x="152400" y="2667000"/>
            <a:chExt cx="3124200" cy="430887"/>
          </a:xfrm>
        </p:grpSpPr>
        <p:sp>
          <p:nvSpPr>
            <p:cNvPr id="14" name="Right Arrow 13"/>
            <p:cNvSpPr/>
            <p:nvPr/>
          </p:nvSpPr>
          <p:spPr>
            <a:xfrm>
              <a:off x="2286000" y="2745432"/>
              <a:ext cx="990600" cy="3048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52400" y="2667000"/>
              <a:ext cx="2926122" cy="430887"/>
            </a:xfrm>
            <a:prstGeom prst="rect">
              <a:avLst/>
            </a:prstGeom>
            <a:solidFill>
              <a:schemeClr val="bg1"/>
            </a:solidFill>
            <a:effectLst>
              <a:outerShdw blurRad="50800" dist="1905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altLang="zh-CN" sz="2200" dirty="0"/>
                <a:t>0.29 AA mutations / Mb</a:t>
              </a:r>
              <a:endParaRPr lang="en-US" sz="2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196192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899400" y="6356351"/>
            <a:ext cx="2844800" cy="365125"/>
          </a:xfrm>
        </p:spPr>
        <p:txBody>
          <a:bodyPr/>
          <a:lstStyle/>
          <a:p>
            <a:pPr>
              <a:defRPr/>
            </a:pPr>
            <a:fld id="{47EB465D-2B07-4782-9D38-CDF7B0E66DA7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894" t="62970" r="1143" b="-2216"/>
          <a:stretch/>
        </p:blipFill>
        <p:spPr>
          <a:xfrm rot="16200000">
            <a:off x="3726149" y="-1294267"/>
            <a:ext cx="3429000" cy="813809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 rot="16200000">
            <a:off x="-1611146" y="2275858"/>
            <a:ext cx="4422621" cy="120032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endParaRPr lang="en-US" sz="2400" dirty="0"/>
          </a:p>
          <a:p>
            <a:pPr algn="ctr"/>
            <a:r>
              <a:rPr lang="en-US" sz="2400" dirty="0"/>
              <a:t>Number of AA mutations</a:t>
            </a:r>
          </a:p>
          <a:p>
            <a:pPr algn="ctr"/>
            <a:r>
              <a:rPr lang="en-US" sz="2400" dirty="0"/>
              <a:t> in known driver genes, per tumor</a:t>
            </a:r>
          </a:p>
        </p:txBody>
      </p:sp>
      <p:sp>
        <p:nvSpPr>
          <p:cNvPr id="7" name="TextBox 6"/>
          <p:cNvSpPr txBox="1"/>
          <p:nvPr/>
        </p:nvSpPr>
        <p:spPr>
          <a:xfrm rot="16200000">
            <a:off x="4582013" y="2123588"/>
            <a:ext cx="1819729" cy="6411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ts val="5000"/>
              </a:lnSpc>
            </a:pPr>
            <a:r>
              <a:rPr lang="en-US" sz="2000" dirty="0"/>
              <a:t>Taiwan</a:t>
            </a:r>
          </a:p>
          <a:p>
            <a:pPr algn="r">
              <a:lnSpc>
                <a:spcPts val="5000"/>
              </a:lnSpc>
            </a:pPr>
            <a:r>
              <a:rPr lang="en-US" sz="2000" dirty="0"/>
              <a:t>Mainland China</a:t>
            </a:r>
          </a:p>
          <a:p>
            <a:pPr algn="r">
              <a:lnSpc>
                <a:spcPts val="5000"/>
              </a:lnSpc>
            </a:pPr>
            <a:r>
              <a:rPr lang="en-US" sz="2000" dirty="0"/>
              <a:t>Other SE Asia</a:t>
            </a:r>
          </a:p>
          <a:p>
            <a:pPr algn="r">
              <a:lnSpc>
                <a:spcPts val="5000"/>
              </a:lnSpc>
            </a:pPr>
            <a:r>
              <a:rPr lang="en-US" sz="2000" dirty="0"/>
              <a:t>Vietnam</a:t>
            </a:r>
          </a:p>
          <a:p>
            <a:pPr algn="r">
              <a:lnSpc>
                <a:spcPts val="5000"/>
              </a:lnSpc>
            </a:pPr>
            <a:r>
              <a:rPr lang="en-US" sz="2000" dirty="0"/>
              <a:t>Korea</a:t>
            </a:r>
          </a:p>
          <a:p>
            <a:pPr algn="r">
              <a:lnSpc>
                <a:spcPts val="5000"/>
              </a:lnSpc>
            </a:pPr>
            <a:r>
              <a:rPr lang="en-US" sz="2000" dirty="0"/>
              <a:t>Japan</a:t>
            </a:r>
          </a:p>
          <a:p>
            <a:pPr algn="r">
              <a:lnSpc>
                <a:spcPts val="5000"/>
              </a:lnSpc>
            </a:pPr>
            <a:r>
              <a:rPr lang="en-US" sz="2000" dirty="0"/>
              <a:t>North America</a:t>
            </a:r>
          </a:p>
          <a:p>
            <a:pPr algn="r">
              <a:lnSpc>
                <a:spcPts val="5000"/>
              </a:lnSpc>
            </a:pPr>
            <a:r>
              <a:rPr lang="en-US" sz="2000" dirty="0"/>
              <a:t>Europe</a:t>
            </a:r>
          </a:p>
          <a:p>
            <a:pPr algn="r">
              <a:lnSpc>
                <a:spcPts val="5000"/>
              </a:lnSpc>
            </a:pPr>
            <a:r>
              <a:rPr lang="en-US" sz="2000" dirty="0"/>
              <a:t>Mayo Clinic</a:t>
            </a:r>
          </a:p>
          <a:p>
            <a:pPr algn="r">
              <a:lnSpc>
                <a:spcPts val="5000"/>
              </a:lnSpc>
            </a:pPr>
            <a:r>
              <a:rPr lang="en-US" sz="2000" dirty="0"/>
              <a:t>Unknown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800" y="-126114"/>
            <a:ext cx="9067800" cy="1092222"/>
          </a:xfrm>
        </p:spPr>
        <p:txBody>
          <a:bodyPr>
            <a:noAutofit/>
          </a:bodyPr>
          <a:lstStyle/>
          <a:p>
            <a:pPr algn="l"/>
            <a:r>
              <a:rPr lang="en-US" sz="2800" dirty="0"/>
              <a:t>Many AA-exposed liver cancers have multiple known cancer driver genes with AA mutations (as of 2017)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120181-1024-43AE-9A6D-12A1B874D880}"/>
              </a:ext>
            </a:extLst>
          </p:cNvPr>
          <p:cNvSpPr txBox="1"/>
          <p:nvPr/>
        </p:nvSpPr>
        <p:spPr>
          <a:xfrm>
            <a:off x="4146027" y="6082824"/>
            <a:ext cx="26916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Geographical region</a:t>
            </a:r>
            <a:endParaRPr lang="en-SG" sz="2400" dirty="0"/>
          </a:p>
        </p:txBody>
      </p:sp>
    </p:spTree>
    <p:extLst>
      <p:ext uri="{BB962C8B-B14F-4D97-AF65-F5344CB8AC3E}">
        <p14:creationId xmlns:p14="http://schemas.microsoft.com/office/powerpoint/2010/main" val="39250440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7EE7D067-88E8-425D-A612-7EBB61B68C5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672" t="3361" r="2490" b="55843"/>
          <a:stretch/>
        </p:blipFill>
        <p:spPr>
          <a:xfrm>
            <a:off x="7207153" y="3554323"/>
            <a:ext cx="4832447" cy="242199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EB465D-2B07-4782-9D38-CDF7B0E66DA7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2400" y="6026515"/>
            <a:ext cx="11582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Ng, Poon, et al., Oct 2017 DOI: 10.1126/stranslmed.aan6446 and subsequent publications; Zhang et al., 2017, Gastroenterology, 10.1053/j.gastro.2017.03.024; </a:t>
            </a:r>
            <a:r>
              <a:rPr lang="fr-FR" sz="1200" dirty="0">
                <a:latin typeface="Arial" panose="020B0604020202020204" pitchFamily="34" charset="0"/>
                <a:cs typeface="Arial" panose="020B0604020202020204" pitchFamily="34" charset="0"/>
              </a:rPr>
              <a:t>Gao et al., 2019, </a:t>
            </a:r>
            <a:r>
              <a:rPr lang="fr-FR" sz="1200" i="1" dirty="0" err="1">
                <a:latin typeface="Arial" panose="020B0604020202020204" pitchFamily="34" charset="0"/>
                <a:cs typeface="Arial" panose="020B0604020202020204" pitchFamily="34" charset="0"/>
              </a:rPr>
              <a:t>Cell</a:t>
            </a:r>
            <a:r>
              <a:rPr lang="fr-FR" sz="1200" dirty="0">
                <a:latin typeface="Arial" panose="020B0604020202020204" pitchFamily="34" charset="0"/>
                <a:cs typeface="Arial" panose="020B0604020202020204" pitchFamily="34" charset="0"/>
              </a:rPr>
              <a:t>, 10.1016/j.cell.2019.08.052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Xue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et al., 2019, Cancer Cell,10.1016/j.ccell.2019.04.007;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a-DK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Hsieh et al.,  2008, 10.1186/1749-8546-3-13;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Chen et al., 2018, 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International Journal of Cancer,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10.1002/ijc.31544; Chen et al., 2019,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Cancer Epidemiology, Biomarkers &amp; Prevention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10.1158/1055-9965.EPI-19-0023;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Lu et al. 2019 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Hepatology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 10.1002/hep.30863; </a:t>
            </a:r>
            <a:r>
              <a:rPr lang="es-E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Chen et al., 2022, </a:t>
            </a:r>
            <a:r>
              <a:rPr lang="es-E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Acta </a:t>
            </a:r>
            <a:r>
              <a:rPr lang="es-ES" altLang="zh-CN" sz="1200" i="1" dirty="0" err="1">
                <a:latin typeface="Arial" panose="020B0604020202020204" pitchFamily="34" charset="0"/>
                <a:cs typeface="Arial" panose="020B0604020202020204" pitchFamily="34" charset="0"/>
              </a:rPr>
              <a:t>Pharmaceutica</a:t>
            </a:r>
            <a:r>
              <a:rPr lang="es-E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altLang="zh-CN" sz="1200" i="1" dirty="0" err="1">
                <a:latin typeface="Arial" panose="020B0604020202020204" pitchFamily="34" charset="0"/>
                <a:cs typeface="Arial" panose="020B0604020202020204" pitchFamily="34" charset="0"/>
              </a:rPr>
              <a:t>Sinica</a:t>
            </a:r>
            <a:r>
              <a:rPr lang="es-E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 B</a:t>
            </a:r>
            <a:r>
              <a:rPr lang="es-E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 10.1016/j.apsb.2021.11.011 </a:t>
            </a:r>
          </a:p>
          <a:p>
            <a:endParaRPr lang="en-US" altLang="zh-CN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-16565"/>
            <a:ext cx="9111343" cy="1077686"/>
          </a:xfrm>
          <a:noFill/>
        </p:spPr>
        <p:txBody>
          <a:bodyPr>
            <a:noAutofit/>
          </a:bodyPr>
          <a:lstStyle/>
          <a:p>
            <a:pPr algn="l"/>
            <a:r>
              <a:rPr lang="en-US" sz="2900" dirty="0"/>
              <a:t>Strong evidence that AA can cause liver cancer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724400" y="5236552"/>
            <a:ext cx="23513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“Asian”  patients with no “country”  – Overseas patients?</a:t>
            </a:r>
          </a:p>
        </p:txBody>
      </p:sp>
      <p:cxnSp>
        <p:nvCxnSpPr>
          <p:cNvPr id="9" name="Straight Arrow Connector 8"/>
          <p:cNvCxnSpPr>
            <a:cxnSpLocks/>
          </p:cNvCxnSpPr>
          <p:nvPr/>
        </p:nvCxnSpPr>
        <p:spPr>
          <a:xfrm flipV="1">
            <a:off x="6553200" y="5029200"/>
            <a:ext cx="1447800" cy="66901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151E884-C5FC-4D11-8C54-BEBF8127DFF1}"/>
              </a:ext>
            </a:extLst>
          </p:cNvPr>
          <p:cNvGrpSpPr/>
          <p:nvPr/>
        </p:nvGrpSpPr>
        <p:grpSpPr>
          <a:xfrm>
            <a:off x="96944" y="859277"/>
            <a:ext cx="7044490" cy="4273599"/>
            <a:chOff x="134954" y="711342"/>
            <a:chExt cx="7044490" cy="4273599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915" t="43885" r="2820" b="16564"/>
            <a:stretch/>
          </p:blipFill>
          <p:spPr>
            <a:xfrm>
              <a:off x="497703" y="711342"/>
              <a:ext cx="6681741" cy="4273599"/>
            </a:xfrm>
            <a:prstGeom prst="rect">
              <a:avLst/>
            </a:prstGeom>
          </p:spPr>
        </p:pic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0E9C0EBD-2DEE-4388-89D4-E666ADC64C19}"/>
                </a:ext>
              </a:extLst>
            </p:cNvPr>
            <p:cNvGrpSpPr/>
            <p:nvPr/>
          </p:nvGrpSpPr>
          <p:grpSpPr>
            <a:xfrm>
              <a:off x="134954" y="803140"/>
              <a:ext cx="2789290" cy="830997"/>
              <a:chOff x="8701916" y="1524000"/>
              <a:chExt cx="2789290" cy="830997"/>
            </a:xfrm>
          </p:grpSpPr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7F6E175-44D2-4F28-9554-8918BC6E323B}"/>
                  </a:ext>
                </a:extLst>
              </p:cNvPr>
              <p:cNvSpPr txBox="1"/>
              <p:nvPr/>
            </p:nvSpPr>
            <p:spPr>
              <a:xfrm>
                <a:off x="8701916" y="1524000"/>
                <a:ext cx="2789290" cy="830997"/>
              </a:xfrm>
              <a:prstGeom prst="rect">
                <a:avLst/>
              </a:prstGeom>
              <a:solidFill>
                <a:schemeClr val="bg1"/>
              </a:solidFill>
              <a:effectLst>
                <a:outerShdw blurRad="50800" dist="2794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       </a:t>
                </a:r>
                <a:r>
                  <a:rPr lang="en-US" sz="2400" dirty="0">
                    <a:solidFill>
                      <a:srgbClr val="FF0000"/>
                    </a:solidFill>
                  </a:rPr>
                  <a:t>AA mutations</a:t>
                </a:r>
              </a:p>
              <a:p>
                <a:r>
                  <a:rPr lang="en-US" sz="2400" dirty="0"/>
                  <a:t>       No AA mutations</a:t>
                </a:r>
                <a:endParaRPr lang="en-SG" sz="2400" dirty="0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FBD6D0F3-BE82-4B19-B177-2A088E9FF434}"/>
                  </a:ext>
                </a:extLst>
              </p:cNvPr>
              <p:cNvSpPr/>
              <p:nvPr/>
            </p:nvSpPr>
            <p:spPr>
              <a:xfrm>
                <a:off x="8915800" y="2041798"/>
                <a:ext cx="211930" cy="21193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>
                  <a:solidFill>
                    <a:schemeClr val="tx1"/>
                  </a:solidFill>
                </a:endParaRP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BABAC254-2090-4024-A298-042FD47654A8}"/>
                  </a:ext>
                </a:extLst>
              </p:cNvPr>
              <p:cNvSpPr/>
              <p:nvPr/>
            </p:nvSpPr>
            <p:spPr>
              <a:xfrm>
                <a:off x="8915400" y="1640412"/>
                <a:ext cx="211930" cy="21193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AF00DC2B-2162-4C0B-AAF9-81AC6CC23896}"/>
              </a:ext>
            </a:extLst>
          </p:cNvPr>
          <p:cNvSpPr txBox="1"/>
          <p:nvPr/>
        </p:nvSpPr>
        <p:spPr>
          <a:xfrm>
            <a:off x="1790700" y="2043542"/>
            <a:ext cx="5029200" cy="400110"/>
          </a:xfrm>
          <a:prstGeom prst="rect">
            <a:avLst/>
          </a:prstGeom>
          <a:solidFill>
            <a:schemeClr val="bg1"/>
          </a:solidFill>
          <a:ln w="28575">
            <a:solidFill>
              <a:srgbClr val="253DCB"/>
            </a:solidFill>
          </a:ln>
          <a:effectLst>
            <a:outerShdw blurRad="50800" dist="266700" dir="2700000" algn="ctr" rotWithShape="0">
              <a:srgbClr val="000000">
                <a:alpha val="40000"/>
              </a:srgbClr>
            </a:outerShdw>
          </a:effectLst>
        </p:spPr>
        <p:txBody>
          <a:bodyPr wrap="square" rtlCol="0">
            <a:spAutoFit/>
          </a:bodyPr>
          <a:lstStyle/>
          <a:p>
            <a:pPr marL="0" lvl="1">
              <a:spcAft>
                <a:spcPts val="600"/>
              </a:spcAft>
            </a:pPr>
            <a:r>
              <a:rPr lang="en-US" sz="2000" dirty="0"/>
              <a:t>Known mutagen and urinary tract carcinogen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7AB5031-F1D0-4E38-B0D5-E3736790C2AE}"/>
              </a:ext>
            </a:extLst>
          </p:cNvPr>
          <p:cNvSpPr txBox="1"/>
          <p:nvPr/>
        </p:nvSpPr>
        <p:spPr>
          <a:xfrm>
            <a:off x="2590800" y="2495490"/>
            <a:ext cx="6172200" cy="400110"/>
          </a:xfrm>
          <a:prstGeom prst="rect">
            <a:avLst/>
          </a:prstGeom>
          <a:solidFill>
            <a:schemeClr val="bg1"/>
          </a:solidFill>
          <a:ln w="38100">
            <a:solidFill>
              <a:srgbClr val="253DCB"/>
            </a:solidFill>
          </a:ln>
          <a:effectLst>
            <a:outerShdw blurRad="50800" dist="266700" dir="2700000" algn="ctr" rotWithShape="0">
              <a:srgbClr val="000000">
                <a:alpha val="40000"/>
              </a:srgbClr>
            </a:outerShdw>
          </a:effectLst>
        </p:spPr>
        <p:txBody>
          <a:bodyPr wrap="square" rtlCol="0">
            <a:spAutoFit/>
          </a:bodyPr>
          <a:lstStyle/>
          <a:p>
            <a:pPr marL="0" lvl="1">
              <a:spcAft>
                <a:spcPts val="600"/>
              </a:spcAft>
            </a:pPr>
            <a:r>
              <a:rPr lang="en-US" sz="2000" dirty="0"/>
              <a:t>Multiple known cancer driver genes with AA mutations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7F399CE-288D-4836-9FA8-7A639EEC97CB}"/>
              </a:ext>
            </a:extLst>
          </p:cNvPr>
          <p:cNvSpPr txBox="1"/>
          <p:nvPr/>
        </p:nvSpPr>
        <p:spPr>
          <a:xfrm>
            <a:off x="3505200" y="2937247"/>
            <a:ext cx="6629400" cy="707886"/>
          </a:xfrm>
          <a:prstGeom prst="rect">
            <a:avLst/>
          </a:prstGeom>
          <a:solidFill>
            <a:schemeClr val="bg1"/>
          </a:solidFill>
          <a:ln w="28575">
            <a:solidFill>
              <a:srgbClr val="253DCB"/>
            </a:solidFill>
          </a:ln>
          <a:effectLst>
            <a:outerShdw blurRad="50800" dist="266700" dir="2700000" algn="ctr" rotWithShape="0">
              <a:srgbClr val="000000">
                <a:alpha val="40000"/>
              </a:srgbClr>
            </a:outerShdw>
          </a:effectLst>
        </p:spPr>
        <p:txBody>
          <a:bodyPr wrap="square" rtlCol="0">
            <a:spAutoFit/>
          </a:bodyPr>
          <a:lstStyle/>
          <a:p>
            <a:pPr marL="0" lvl="1">
              <a:spcAft>
                <a:spcPts val="600"/>
              </a:spcAft>
            </a:pPr>
            <a:r>
              <a:rPr lang="en-US" sz="2000" dirty="0"/>
              <a:t>Linear relationship between AA dose and risk of liver cancer in hepatitis-B-infected and hepatitis-C-infected patients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B95CE5C-B6D1-46AA-8480-1D779BBED200}"/>
              </a:ext>
            </a:extLst>
          </p:cNvPr>
          <p:cNvGrpSpPr/>
          <p:nvPr/>
        </p:nvGrpSpPr>
        <p:grpSpPr>
          <a:xfrm>
            <a:off x="4341036" y="3731385"/>
            <a:ext cx="3429000" cy="1938992"/>
            <a:chOff x="5334000" y="3886200"/>
            <a:chExt cx="3429000" cy="1938992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24FEA90-DD0F-468B-B585-9CCEB837752C}"/>
                </a:ext>
              </a:extLst>
            </p:cNvPr>
            <p:cNvSpPr txBox="1"/>
            <p:nvPr/>
          </p:nvSpPr>
          <p:spPr>
            <a:xfrm>
              <a:off x="5334000" y="3886200"/>
              <a:ext cx="3429000" cy="193899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253DCB"/>
              </a:solidFill>
            </a:ln>
            <a:effectLst>
              <a:outerShdw blurRad="50800" dist="266700" dir="2700000" algn="ctr" rotWithShape="0">
                <a:srgbClr val="000000">
                  <a:alpha val="40000"/>
                </a:srgbClr>
              </a:outerShdw>
            </a:effectLst>
          </p:spPr>
          <p:txBody>
            <a:bodyPr wrap="square" rtlCol="0">
              <a:spAutoFit/>
            </a:bodyPr>
            <a:lstStyle/>
            <a:p>
              <a:pPr marL="0" lvl="1">
                <a:spcAft>
                  <a:spcPts val="600"/>
                </a:spcAft>
              </a:pPr>
              <a:r>
                <a:rPr lang="en-US" sz="2000" dirty="0"/>
                <a:t>AA causes liver cancer in mice</a:t>
              </a:r>
            </a:p>
            <a:p>
              <a:pPr marL="0" lvl="1">
                <a:spcAft>
                  <a:spcPts val="600"/>
                </a:spcAft>
              </a:pPr>
              <a:endParaRPr lang="en-US" sz="2000" dirty="0"/>
            </a:p>
            <a:p>
              <a:pPr marL="0" lvl="1">
                <a:spcAft>
                  <a:spcPts val="600"/>
                </a:spcAft>
              </a:pPr>
              <a:endParaRPr lang="en-US" sz="2000" dirty="0"/>
            </a:p>
            <a:p>
              <a:pPr marL="0" lvl="1">
                <a:spcAft>
                  <a:spcPts val="600"/>
                </a:spcAft>
              </a:pPr>
              <a:endParaRPr lang="en-US" sz="2000" dirty="0"/>
            </a:p>
            <a:p>
              <a:pPr marL="0" lvl="1">
                <a:spcAft>
                  <a:spcPts val="600"/>
                </a:spcAft>
              </a:pPr>
              <a:endParaRPr lang="en-US" sz="2000" dirty="0"/>
            </a:p>
          </p:txBody>
        </p:sp>
        <p:pic>
          <p:nvPicPr>
            <p:cNvPr id="28" name="Picture 6" descr="http://buyjingos.com/wp-content/uploads/2017/11/dead-mouse-1024x562-1-300x165.jpg">
              <a:extLst>
                <a:ext uri="{FF2B5EF4-FFF2-40B4-BE49-F238E27FC236}">
                  <a16:creationId xmlns:a16="http://schemas.microsoft.com/office/drawing/2014/main" id="{68F14EE7-5F52-4DA8-8FD9-84B8C3CE252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836" t="20666" r="1836" b="15430"/>
            <a:stretch/>
          </p:blipFill>
          <p:spPr bwMode="auto">
            <a:xfrm>
              <a:off x="5486400" y="4419600"/>
              <a:ext cx="2857500" cy="10043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214977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5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52400"/>
            <a:ext cx="7924800" cy="762000"/>
          </a:xfrm>
        </p:spPr>
        <p:txBody>
          <a:bodyPr/>
          <a:lstStyle/>
          <a:p>
            <a:pPr algn="l"/>
            <a:r>
              <a:rPr lang="en-US" dirty="0"/>
              <a:t>AA causes liver cancer in mice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EB465D-2B07-4782-9D38-CDF7B0E66DA7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381000" y="990600"/>
            <a:ext cx="5410200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The mutational features of aristolochic acid-induced mouse and human liver cancers</a:t>
            </a:r>
          </a:p>
          <a:p>
            <a:r>
              <a:rPr lang="en-US" sz="2400" dirty="0"/>
              <a:t>Zhao-Ning Lu, Qing Luo, Li-Nan Zhao, </a:t>
            </a:r>
          </a:p>
          <a:p>
            <a:r>
              <a:rPr lang="en-US" sz="2400" dirty="0"/>
              <a:t>Yi Shi, Na Wang, Lan Wang,  </a:t>
            </a:r>
          </a:p>
          <a:p>
            <a:r>
              <a:rPr lang="en-US" sz="2400" dirty="0" err="1"/>
              <a:t>Ze-Guang</a:t>
            </a:r>
            <a:r>
              <a:rPr lang="en-US" sz="2400" dirty="0"/>
              <a:t> Han</a:t>
            </a:r>
          </a:p>
          <a:p>
            <a:r>
              <a:rPr lang="en-US" sz="2400" i="1" dirty="0"/>
              <a:t>Hepatology, </a:t>
            </a:r>
            <a:r>
              <a:rPr lang="en-US" sz="2400" dirty="0"/>
              <a:t>2019, 10.1002/</a:t>
            </a:r>
            <a:r>
              <a:rPr lang="en-US" sz="2400" dirty="0" err="1"/>
              <a:t>hep.30863</a:t>
            </a:r>
            <a:endParaRPr lang="en-US" sz="2400" dirty="0"/>
          </a:p>
          <a:p>
            <a:endParaRPr lang="en-US" sz="24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l="13605" t="20342" r="12258" b="5470"/>
          <a:stretch/>
        </p:blipFill>
        <p:spPr>
          <a:xfrm>
            <a:off x="5824728" y="1143000"/>
            <a:ext cx="6367272" cy="5087816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3657600" y="5791200"/>
            <a:ext cx="30373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Months after exposure</a:t>
            </a:r>
          </a:p>
        </p:txBody>
      </p:sp>
      <p:sp>
        <p:nvSpPr>
          <p:cNvPr id="12" name="Rectangle 11"/>
          <p:cNvSpPr/>
          <p:nvPr/>
        </p:nvSpPr>
        <p:spPr>
          <a:xfrm>
            <a:off x="5257800" y="1066800"/>
            <a:ext cx="685800" cy="60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 rot="16200000">
            <a:off x="4275851" y="3496549"/>
            <a:ext cx="27303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Tumor incidence (%)</a:t>
            </a:r>
          </a:p>
        </p:txBody>
      </p:sp>
      <p:sp>
        <p:nvSpPr>
          <p:cNvPr id="5" name="Rectangle 4"/>
          <p:cNvSpPr/>
          <p:nvPr/>
        </p:nvSpPr>
        <p:spPr>
          <a:xfrm>
            <a:off x="6553200" y="3200400"/>
            <a:ext cx="1447800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8305800" y="1600200"/>
            <a:ext cx="1447800" cy="1066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9372600" y="1447800"/>
            <a:ext cx="457200" cy="419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6" name="Rectangle 15"/>
          <p:cNvSpPr/>
          <p:nvPr/>
        </p:nvSpPr>
        <p:spPr>
          <a:xfrm>
            <a:off x="11430000" y="1447800"/>
            <a:ext cx="457200" cy="419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7" name="Rectangle 16"/>
          <p:cNvSpPr/>
          <p:nvPr/>
        </p:nvSpPr>
        <p:spPr>
          <a:xfrm>
            <a:off x="10363200" y="1219200"/>
            <a:ext cx="1447800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9144000" y="2030535"/>
            <a:ext cx="2895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** or * = significant </a:t>
            </a:r>
          </a:p>
          <a:p>
            <a:r>
              <a:rPr lang="en-US" sz="2400" dirty="0"/>
              <a:t>versus untreated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7C4F32-2EAA-A9DE-2E82-25B0DDABED37}"/>
              </a:ext>
            </a:extLst>
          </p:cNvPr>
          <p:cNvSpPr txBox="1"/>
          <p:nvPr/>
        </p:nvSpPr>
        <p:spPr>
          <a:xfrm>
            <a:off x="6838671" y="1981200"/>
            <a:ext cx="2053511" cy="83099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dirty="0"/>
              <a:t>2.5 mg/kg X 3</a:t>
            </a:r>
          </a:p>
          <a:p>
            <a:r>
              <a:rPr lang="en-US" sz="2400" dirty="0"/>
              <a:t>2.5 mg/kg X 14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BF750A-7FFE-378A-831A-5001E662DD64}"/>
              </a:ext>
            </a:extLst>
          </p:cNvPr>
          <p:cNvSpPr txBox="1"/>
          <p:nvPr/>
        </p:nvSpPr>
        <p:spPr>
          <a:xfrm>
            <a:off x="6858000" y="2738735"/>
            <a:ext cx="1665584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dirty="0"/>
              <a:t>5 mg/kg X 3</a:t>
            </a:r>
          </a:p>
        </p:txBody>
      </p:sp>
    </p:spTree>
    <p:extLst>
      <p:ext uri="{BB962C8B-B14F-4D97-AF65-F5344CB8AC3E}">
        <p14:creationId xmlns:p14="http://schemas.microsoft.com/office/powerpoint/2010/main" val="23048254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52400"/>
            <a:ext cx="7924800" cy="762000"/>
          </a:xfrm>
        </p:spPr>
        <p:txBody>
          <a:bodyPr/>
          <a:lstStyle/>
          <a:p>
            <a:pPr algn="l"/>
            <a:r>
              <a:rPr lang="en-US" dirty="0"/>
              <a:t>AA causes liver cancer in mice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EB465D-2B07-4782-9D38-CDF7B0E66DA7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257800" y="1066800"/>
            <a:ext cx="685800" cy="60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8305800" y="1600200"/>
            <a:ext cx="1447800" cy="1066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9372600" y="1447800"/>
            <a:ext cx="457200" cy="419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6" name="Rectangle 15"/>
          <p:cNvSpPr/>
          <p:nvPr/>
        </p:nvSpPr>
        <p:spPr>
          <a:xfrm>
            <a:off x="11430000" y="1447800"/>
            <a:ext cx="457200" cy="419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7" name="Rectangle 16"/>
          <p:cNvSpPr/>
          <p:nvPr/>
        </p:nvSpPr>
        <p:spPr>
          <a:xfrm>
            <a:off x="10363200" y="1219200"/>
            <a:ext cx="1447800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1FF5BB1-AF29-B234-A9A5-96443F7F85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803"/>
          <a:stretch/>
        </p:blipFill>
        <p:spPr>
          <a:xfrm>
            <a:off x="6188303" y="1524000"/>
            <a:ext cx="4080359" cy="521964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FBF750A-7FFE-378A-831A-5001E662DD64}"/>
              </a:ext>
            </a:extLst>
          </p:cNvPr>
          <p:cNvSpPr txBox="1"/>
          <p:nvPr/>
        </p:nvSpPr>
        <p:spPr>
          <a:xfrm rot="19943224">
            <a:off x="9384735" y="851871"/>
            <a:ext cx="1665584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dirty="0"/>
              <a:t>5 mg/kg X 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89E0A03-F966-6F38-F6E3-438792E63A7F}"/>
              </a:ext>
            </a:extLst>
          </p:cNvPr>
          <p:cNvSpPr txBox="1"/>
          <p:nvPr/>
        </p:nvSpPr>
        <p:spPr>
          <a:xfrm rot="19943224">
            <a:off x="7019917" y="830404"/>
            <a:ext cx="1898020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dirty="0"/>
              <a:t>2.5 mg/kg X 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3C24B3-69AA-7DB9-D8A1-4BE14B865EA3}"/>
              </a:ext>
            </a:extLst>
          </p:cNvPr>
          <p:cNvSpPr txBox="1"/>
          <p:nvPr/>
        </p:nvSpPr>
        <p:spPr>
          <a:xfrm rot="19943224">
            <a:off x="8162072" y="761970"/>
            <a:ext cx="2053511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dirty="0"/>
              <a:t>2.5 mg/kg X 14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18F6994-22C2-948A-D875-42575510EC93}"/>
              </a:ext>
            </a:extLst>
          </p:cNvPr>
          <p:cNvSpPr txBox="1"/>
          <p:nvPr/>
        </p:nvSpPr>
        <p:spPr>
          <a:xfrm>
            <a:off x="381000" y="990600"/>
            <a:ext cx="5410200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The mutational features of aristolochic acid-induced mouse and human liver cancers</a:t>
            </a:r>
          </a:p>
          <a:p>
            <a:r>
              <a:rPr lang="en-US" sz="2400" dirty="0"/>
              <a:t>Zhao-Ning Lu, Qing Luo, Li-Nan Zhao, </a:t>
            </a:r>
          </a:p>
          <a:p>
            <a:r>
              <a:rPr lang="en-US" sz="2400" dirty="0"/>
              <a:t>Yi Shi, Na Wang, Lan Wang,  </a:t>
            </a:r>
          </a:p>
          <a:p>
            <a:r>
              <a:rPr lang="en-US" sz="2400" dirty="0" err="1"/>
              <a:t>Ze-Guang</a:t>
            </a:r>
            <a:r>
              <a:rPr lang="en-US" sz="2400" dirty="0"/>
              <a:t> Han</a:t>
            </a:r>
          </a:p>
          <a:p>
            <a:r>
              <a:rPr lang="en-US" sz="2400" i="1" dirty="0"/>
              <a:t>Hepatology, </a:t>
            </a:r>
            <a:r>
              <a:rPr lang="en-US" sz="2400" dirty="0"/>
              <a:t>2019, 10.1002/</a:t>
            </a:r>
            <a:r>
              <a:rPr lang="en-US" sz="2400" dirty="0" err="1"/>
              <a:t>hep.30863</a:t>
            </a:r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5848268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E4505F-EBBB-D7FB-B293-4EBA16D83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5421FB-DC4F-0269-C777-E84967CE4E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EB465D-2B07-4782-9D38-CDF7B0E66DA7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4E87CC-B363-60A9-BCD3-01DB65D3D7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0" y="1524000"/>
            <a:ext cx="6886450" cy="45122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98F0FF6-7964-66D3-A900-792DA0AD4B1C}"/>
              </a:ext>
            </a:extLst>
          </p:cNvPr>
          <p:cNvSpPr txBox="1"/>
          <p:nvPr/>
        </p:nvSpPr>
        <p:spPr>
          <a:xfrm>
            <a:off x="419100" y="3200400"/>
            <a:ext cx="3657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Chen et al., 2022, </a:t>
            </a:r>
            <a:r>
              <a:rPr lang="en-US" i="1" dirty="0"/>
              <a:t>Acta Pharmaceutica </a:t>
            </a:r>
            <a:r>
              <a:rPr lang="en-US" i="1" dirty="0" err="1"/>
              <a:t>Sinica</a:t>
            </a:r>
            <a:r>
              <a:rPr lang="en-US" i="1" dirty="0"/>
              <a:t> B</a:t>
            </a:r>
            <a:r>
              <a:rPr lang="en-US" dirty="0"/>
              <a:t> 10.1016/j.apsb.2021.11.011 </a:t>
            </a:r>
            <a:endParaRPr lang="en-SG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02EBDE-8F3C-000D-4108-398FB13DEAAD}"/>
              </a:ext>
            </a:extLst>
          </p:cNvPr>
          <p:cNvSpPr txBox="1"/>
          <p:nvPr/>
        </p:nvSpPr>
        <p:spPr>
          <a:xfrm>
            <a:off x="838200" y="1752600"/>
            <a:ext cx="2819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Single IP injection at 2 weeks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48005154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4EFE0C6-C252-4AD4-B4A6-48D402170F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3" t="11111" r="44949" b="43758"/>
          <a:stretch/>
        </p:blipFill>
        <p:spPr bwMode="auto">
          <a:xfrm>
            <a:off x="1856243" y="1086874"/>
            <a:ext cx="877780" cy="2418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4"/>
          <a:srcRect l="21233" t="59565" r="15014" b="11861"/>
          <a:stretch/>
        </p:blipFill>
        <p:spPr>
          <a:xfrm>
            <a:off x="4038601" y="4955814"/>
            <a:ext cx="6735344" cy="79396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5"/>
          <a:srcRect l="19433" t="47492" r="15400" b="26368"/>
          <a:stretch/>
        </p:blipFill>
        <p:spPr>
          <a:xfrm>
            <a:off x="4023937" y="3279413"/>
            <a:ext cx="6708199" cy="6490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6"/>
          <a:srcRect l="16711" t="51672" r="8135" b="23652"/>
          <a:stretch/>
        </p:blipFill>
        <p:spPr>
          <a:xfrm>
            <a:off x="4102081" y="2517412"/>
            <a:ext cx="6616526" cy="6065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4502" y="90650"/>
            <a:ext cx="9752498" cy="844214"/>
          </a:xfrm>
        </p:spPr>
        <p:txBody>
          <a:bodyPr>
            <a:normAutofit fontScale="90000"/>
          </a:bodyPr>
          <a:lstStyle/>
          <a:p>
            <a:pPr algn="l"/>
            <a:r>
              <a:rPr lang="en-US" sz="3200" dirty="0"/>
              <a:t>2021: Six cancer types with AA mutagenesis</a:t>
            </a:r>
            <a:br>
              <a:rPr lang="en-US" sz="3200" dirty="0"/>
            </a:br>
            <a:r>
              <a:rPr lang="en-US" sz="3200" dirty="0"/>
              <a:t>Strong evidence for causal roles in liver and urothelial cancers</a:t>
            </a:r>
          </a:p>
        </p:txBody>
      </p:sp>
      <p:pic>
        <p:nvPicPr>
          <p:cNvPr id="4" name="Picture 3"/>
          <p:cNvPicPr>
            <a:picLocks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89" t="22696" r="13164" b="11583"/>
          <a:stretch/>
        </p:blipFill>
        <p:spPr>
          <a:xfrm flipH="1">
            <a:off x="1719941" y="4329685"/>
            <a:ext cx="1762360" cy="222351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33" t="13239" r="28108" b="7778"/>
          <a:stretch/>
        </p:blipFill>
        <p:spPr>
          <a:xfrm>
            <a:off x="1772195" y="2362200"/>
            <a:ext cx="1686416" cy="1857158"/>
          </a:xfrm>
          <a:prstGeom prst="rect">
            <a:avLst/>
          </a:prstGeom>
        </p:spPr>
      </p:pic>
      <p:cxnSp>
        <p:nvCxnSpPr>
          <p:cNvPr id="22" name="Straight Arrow Connector 21"/>
          <p:cNvCxnSpPr>
            <a:stCxn id="37" idx="1"/>
          </p:cNvCxnSpPr>
          <p:nvPr/>
        </p:nvCxnSpPr>
        <p:spPr>
          <a:xfrm flipH="1" flipV="1">
            <a:off x="2667000" y="2746012"/>
            <a:ext cx="1352782" cy="2854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 flipV="1">
            <a:off x="2734023" y="3104980"/>
            <a:ext cx="1228377" cy="47923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33" idx="1"/>
          </p:cNvCxnSpPr>
          <p:nvPr/>
        </p:nvCxnSpPr>
        <p:spPr>
          <a:xfrm flipH="1">
            <a:off x="3249979" y="4546267"/>
            <a:ext cx="738128" cy="17451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32" idx="1"/>
          </p:cNvCxnSpPr>
          <p:nvPr/>
        </p:nvCxnSpPr>
        <p:spPr>
          <a:xfrm flipH="1" flipV="1">
            <a:off x="2971800" y="4727212"/>
            <a:ext cx="990600" cy="63814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31" idx="1"/>
          </p:cNvCxnSpPr>
          <p:nvPr/>
        </p:nvCxnSpPr>
        <p:spPr>
          <a:xfrm flipH="1">
            <a:off x="3143482" y="5994067"/>
            <a:ext cx="837280" cy="36272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3962400" y="5165302"/>
            <a:ext cx="24483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Upper tract urothelial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038600" y="3412702"/>
            <a:ext cx="10935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Bile duct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4019782" y="2574502"/>
            <a:ext cx="6823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Liver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EB465D-2B07-4782-9D38-CDF7B0E66DA7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9"/>
          <a:srcRect l="19620" t="48722" r="16901" b="15495"/>
          <a:stretch/>
        </p:blipFill>
        <p:spPr>
          <a:xfrm>
            <a:off x="4038600" y="4041412"/>
            <a:ext cx="6620418" cy="821442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3988107" y="4346212"/>
            <a:ext cx="8883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Kidney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10"/>
          <a:srcRect l="19769" t="52892" r="16415" b="15913"/>
          <a:stretch/>
        </p:blipFill>
        <p:spPr>
          <a:xfrm>
            <a:off x="4114800" y="5717813"/>
            <a:ext cx="6655564" cy="823651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3980762" y="5794012"/>
            <a:ext cx="9941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Bladder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567A6C6-7B55-45F4-9505-E7E6BAC1C650}"/>
              </a:ext>
            </a:extLst>
          </p:cNvPr>
          <p:cNvSpPr/>
          <p:nvPr/>
        </p:nvSpPr>
        <p:spPr>
          <a:xfrm>
            <a:off x="1432211" y="3753139"/>
            <a:ext cx="914400" cy="5140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6733E7B-5ACB-41CD-93E2-26E160439F03}"/>
              </a:ext>
            </a:extLst>
          </p:cNvPr>
          <p:cNvSpPr/>
          <p:nvPr/>
        </p:nvSpPr>
        <p:spPr>
          <a:xfrm>
            <a:off x="1125408" y="2246223"/>
            <a:ext cx="914400" cy="5140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AA0E45F-5362-4ED5-B356-9B034F4DA02D}"/>
              </a:ext>
            </a:extLst>
          </p:cNvPr>
          <p:cNvCxnSpPr>
            <a:cxnSpLocks/>
            <a:stCxn id="35" idx="1"/>
          </p:cNvCxnSpPr>
          <p:nvPr/>
        </p:nvCxnSpPr>
        <p:spPr>
          <a:xfrm flipH="1">
            <a:off x="2734023" y="1781145"/>
            <a:ext cx="1380777" cy="20005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A47AB6C7-0248-4191-9EE6-2FF2F18A565D}"/>
              </a:ext>
            </a:extLst>
          </p:cNvPr>
          <p:cNvSpPr txBox="1"/>
          <p:nvPr/>
        </p:nvSpPr>
        <p:spPr>
          <a:xfrm>
            <a:off x="4114800" y="1581090"/>
            <a:ext cx="29915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Esophagus (squamous cell)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60E0780-1CAE-4846-A0DB-948428E673E4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7058" y="1752600"/>
            <a:ext cx="6414741" cy="576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44190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75F0E-345B-CFFE-ADFB-0D981E6B7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Non cancer liver damage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3B4843E-B584-57D5-ACD4-534E8B440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EB465D-2B07-4782-9D38-CDF7B0E66DA7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5655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789245-30F5-B385-E917-F7266EA95F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9067800" cy="1143000"/>
          </a:xfrm>
        </p:spPr>
        <p:txBody>
          <a:bodyPr/>
          <a:lstStyle/>
          <a:p>
            <a:pPr algn="l"/>
            <a:r>
              <a:rPr lang="en-US" sz="3600" dirty="0"/>
              <a:t>But it’s not a problem, because AA is “banned”</a:t>
            </a:r>
            <a:endParaRPr lang="en-SG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C00EE6-1D13-0B08-C33E-1A35972B9E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5989" y="1447800"/>
            <a:ext cx="10972800" cy="4525963"/>
          </a:xfrm>
        </p:spPr>
        <p:txBody>
          <a:bodyPr/>
          <a:lstStyle/>
          <a:p>
            <a:r>
              <a:rPr lang="en-US" dirty="0"/>
              <a:t>The word “banned” is hopelessly vague</a:t>
            </a:r>
          </a:p>
          <a:p>
            <a:r>
              <a:rPr lang="en-US" dirty="0"/>
              <a:t>For example</a:t>
            </a:r>
          </a:p>
          <a:p>
            <a:pPr lvl="1"/>
            <a:r>
              <a:rPr lang="en-US" dirty="0"/>
              <a:t>In the US, the Dietary Supplement Health and Education Act of 1994 lets companies sell any herbs marketed before 1994</a:t>
            </a:r>
          </a:p>
          <a:p>
            <a:pPr lvl="1"/>
            <a:r>
              <a:rPr lang="en-US" dirty="0"/>
              <a:t>Food and Drug Administration has no funds to test the safety of “grandfathered” herbs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CC9C97-8A96-6822-762F-30648F58F5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FFB4C55-9A55-45A0-A2A5-ECC3126D7CB8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461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95C0F-B1B8-1CA6-8C43-71CAB1645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9448800" cy="1143000"/>
          </a:xfrm>
        </p:spPr>
        <p:txBody>
          <a:bodyPr/>
          <a:lstStyle/>
          <a:p>
            <a:pPr algn="l"/>
            <a:r>
              <a:rPr lang="en-US" dirty="0"/>
              <a:t>October 2017: R</a:t>
            </a:r>
            <a:r>
              <a:rPr lang="en-SG" dirty="0"/>
              <a:t>reassuring statements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9DEAA4-77A7-EB7B-1418-96023AE240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EB465D-2B07-4782-9D38-CDF7B0E66DA7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B6355C-5C59-CDB0-4F8A-BE3591CCA1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600200"/>
            <a:ext cx="11255715" cy="53573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91F6C7A-F501-C644-557B-7E3E1390F30B}"/>
              </a:ext>
            </a:extLst>
          </p:cNvPr>
          <p:cNvSpPr txBox="1"/>
          <p:nvPr/>
        </p:nvSpPr>
        <p:spPr>
          <a:xfrm>
            <a:off x="2209800" y="2743200"/>
            <a:ext cx="9067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food and drug inspection head office will carry out a focused examination of aristolochic-acid-containing products</a:t>
            </a:r>
            <a:endParaRPr lang="en-SG" sz="2400" dirty="0"/>
          </a:p>
        </p:txBody>
      </p:sp>
    </p:spTree>
    <p:extLst>
      <p:ext uri="{BB962C8B-B14F-4D97-AF65-F5344CB8AC3E}">
        <p14:creationId xmlns:p14="http://schemas.microsoft.com/office/powerpoint/2010/main" val="41060477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92EA387-DDE5-57BA-9C42-D7915B557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  <a:endParaRPr lang="en-SG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B25A5B2-D92E-7620-FB89-18822DD9A7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Mutational signatures background</a:t>
            </a:r>
          </a:p>
          <a:p>
            <a:r>
              <a:rPr lang="en-US" dirty="0"/>
              <a:t>Aristolochic acid and its mutational signature</a:t>
            </a:r>
          </a:p>
          <a:p>
            <a:r>
              <a:rPr lang="en-US" dirty="0"/>
              <a:t>Aristolochic acid mutagenesis in HCC</a:t>
            </a:r>
          </a:p>
          <a:p>
            <a:r>
              <a:rPr lang="en-US" dirty="0"/>
              <a:t>Aristolochic acid in non-malignant liver</a:t>
            </a:r>
          </a:p>
          <a:p>
            <a:r>
              <a:rPr lang="en-US" dirty="0"/>
              <a:t>More questions than answers (regulation)</a:t>
            </a:r>
          </a:p>
          <a:p>
            <a:endParaRPr lang="en-US" dirty="0"/>
          </a:p>
          <a:p>
            <a:r>
              <a:rPr lang="en-US" dirty="0"/>
              <a:t>xxx</a:t>
            </a:r>
            <a:r>
              <a:rPr lang="zh-CN" altLang="en-US" sz="3200" dirty="0"/>
              <a:t>关木通 </a:t>
            </a:r>
            <a:r>
              <a:rPr lang="en-SG" altLang="zh-CN" sz="3200" dirty="0"/>
              <a:t>slide</a:t>
            </a:r>
            <a:endParaRPr lang="en-SG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12EB44-5BC2-3B9E-E225-FA36D4E82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EB465D-2B07-4782-9D38-CDF7B0E66DA7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17789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AE178-2793-03B9-0B1C-73793AE30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868362"/>
          </a:xfrm>
        </p:spPr>
        <p:txBody>
          <a:bodyPr/>
          <a:lstStyle/>
          <a:p>
            <a:pPr algn="l"/>
            <a:r>
              <a:rPr lang="en-SG" dirty="0"/>
              <a:t>July 2021: Easy to buy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F061600-9399-A900-B454-7C915F7A50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EB465D-2B07-4782-9D38-CDF7B0E66DA7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  <p:pic>
        <p:nvPicPr>
          <p:cNvPr id="4" name="Picture 3" descr="Calendar&#10;&#10;Description automatically generated">
            <a:extLst>
              <a:ext uri="{FF2B5EF4-FFF2-40B4-BE49-F238E27FC236}">
                <a16:creationId xmlns:a16="http://schemas.microsoft.com/office/drawing/2014/main" id="{ADAB9B11-DA2E-2D07-051E-9DADDFAB61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916" r="5817" b="30894"/>
          <a:stretch/>
        </p:blipFill>
        <p:spPr bwMode="auto">
          <a:xfrm>
            <a:off x="381000" y="1206774"/>
            <a:ext cx="6629400" cy="535540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28C93B5-35B5-530A-9048-F4D742EE9A88}"/>
              </a:ext>
            </a:extLst>
          </p:cNvPr>
          <p:cNvSpPr txBox="1"/>
          <p:nvPr/>
        </p:nvSpPr>
        <p:spPr>
          <a:xfrm>
            <a:off x="7620000" y="1219200"/>
            <a:ext cx="429387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effectLst/>
                <a:latin typeface="Arial" panose="020B0604020202020204" pitchFamily="34" charset="0"/>
                <a:ea typeface="DengXian" panose="02010600030101010101" pitchFamily="2" charset="-122"/>
              </a:rPr>
              <a:t>Top results of a search for ma </a:t>
            </a:r>
            <a:r>
              <a:rPr lang="en-US" sz="1800" dirty="0" err="1">
                <a:effectLst/>
                <a:latin typeface="Arial" panose="020B0604020202020204" pitchFamily="34" charset="0"/>
                <a:ea typeface="DengXian" panose="02010600030101010101" pitchFamily="2" charset="-122"/>
              </a:rPr>
              <a:t>dou</a:t>
            </a:r>
            <a:r>
              <a:rPr lang="en-US" sz="1800" dirty="0">
                <a:effectLst/>
                <a:latin typeface="Arial" panose="020B0604020202020204" pitchFamily="34" charset="0"/>
                <a:ea typeface="DengXian" panose="02010600030101010101" pitchFamily="2" charset="-122"/>
              </a:rPr>
              <a:t> ling (</a:t>
            </a:r>
            <a:r>
              <a:rPr lang="zh-CN" sz="1800" dirty="0">
                <a:effectLst/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马兜铃</a:t>
            </a:r>
            <a:r>
              <a:rPr lang="en-US" sz="1800" dirty="0">
                <a:effectLst/>
                <a:latin typeface="Arial" panose="020B0604020202020204" pitchFamily="34" charset="0"/>
                <a:ea typeface="DengXian" panose="02010600030101010101" pitchFamily="2" charset="-122"/>
              </a:rPr>
              <a:t>, </a:t>
            </a:r>
            <a:r>
              <a:rPr lang="en-US" sz="1800" i="1" dirty="0">
                <a:effectLst/>
                <a:latin typeface="Arial" panose="020B0604020202020204" pitchFamily="34" charset="0"/>
                <a:ea typeface="DengXian" panose="02010600030101010101" pitchFamily="2" charset="-122"/>
              </a:rPr>
              <a:t>Aristolochia contorta</a:t>
            </a:r>
            <a:r>
              <a:rPr lang="en-US" sz="1800" dirty="0">
                <a:effectLst/>
                <a:latin typeface="Arial" panose="020B0604020202020204" pitchFamily="34" charset="0"/>
                <a:ea typeface="DengXian" panose="02010600030101010101" pitchFamily="2" charset="-122"/>
              </a:rPr>
              <a:t> or </a:t>
            </a:r>
            <a:r>
              <a:rPr lang="en-US" sz="1800" i="1" dirty="0">
                <a:effectLst/>
                <a:latin typeface="Arial" panose="020B0604020202020204" pitchFamily="34" charset="0"/>
                <a:ea typeface="DengXian" panose="02010600030101010101" pitchFamily="2" charset="-122"/>
              </a:rPr>
              <a:t>A. debilis</a:t>
            </a:r>
            <a:r>
              <a:rPr lang="en-US" sz="1800" dirty="0">
                <a:effectLst/>
                <a:latin typeface="Arial" panose="020B0604020202020204" pitchFamily="34" charset="0"/>
                <a:ea typeface="DengXian" panose="02010600030101010101" pitchFamily="2" charset="-122"/>
              </a:rPr>
              <a:t>) on a popular shopping website on 9 July 2021.</a:t>
            </a:r>
          </a:p>
          <a:p>
            <a:endParaRPr lang="en-US" dirty="0">
              <a:latin typeface="Arial" panose="020B0604020202020204" pitchFamily="34" charset="0"/>
              <a:ea typeface="DengXian" panose="02010600030101010101" pitchFamily="2" charset="-122"/>
            </a:endParaRPr>
          </a:p>
          <a:p>
            <a:r>
              <a:rPr lang="en-US" sz="1800" dirty="0">
                <a:effectLst/>
                <a:latin typeface="Arial" panose="020B0604020202020204" pitchFamily="34" charset="0"/>
                <a:ea typeface="DengXian" panose="02010600030101010101" pitchFamily="2" charset="-122"/>
              </a:rPr>
              <a:t>Dried roots (</a:t>
            </a:r>
            <a:r>
              <a:rPr lang="zh-CN" sz="1800" dirty="0">
                <a:effectLst/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青木香</a:t>
            </a:r>
            <a:r>
              <a:rPr lang="en-US" sz="1800" dirty="0">
                <a:effectLst/>
                <a:latin typeface="Arial" panose="020B0604020202020204" pitchFamily="34" charset="0"/>
                <a:ea typeface="DengXian" panose="02010600030101010101" pitchFamily="2" charset="-122"/>
              </a:rPr>
              <a:t>)</a:t>
            </a:r>
          </a:p>
          <a:p>
            <a:endParaRPr lang="en-US" dirty="0">
              <a:latin typeface="Arial" panose="020B0604020202020204" pitchFamily="34" charset="0"/>
              <a:ea typeface="DengXian" panose="02010600030101010101" pitchFamily="2" charset="-122"/>
            </a:endParaRPr>
          </a:p>
          <a:p>
            <a:r>
              <a:rPr lang="en-US" sz="1800" dirty="0">
                <a:effectLst/>
                <a:latin typeface="Arial" panose="020B0604020202020204" pitchFamily="34" charset="0"/>
                <a:ea typeface="DengXian" panose="02010600030101010101" pitchFamily="2" charset="-122"/>
              </a:rPr>
              <a:t>Dried above-ground parts (</a:t>
            </a:r>
            <a:r>
              <a:rPr lang="zh-CN" sz="1800" dirty="0">
                <a:effectLst/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天仙藤</a:t>
            </a:r>
            <a:r>
              <a:rPr lang="en-SG" altLang="zh-CN" sz="1800" dirty="0">
                <a:effectLst/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)</a:t>
            </a:r>
            <a:endParaRPr lang="en-SG" dirty="0"/>
          </a:p>
          <a:p>
            <a:endParaRPr lang="en-US" dirty="0">
              <a:latin typeface="Arial" panose="020B0604020202020204" pitchFamily="34" charset="0"/>
              <a:ea typeface="DengXian" panose="02010600030101010101" pitchFamily="2" charset="-122"/>
            </a:endParaRPr>
          </a:p>
          <a:p>
            <a:r>
              <a:rPr lang="en-US" dirty="0">
                <a:latin typeface="Arial" panose="020B0604020202020204" pitchFamily="34" charset="0"/>
                <a:ea typeface="DengXian" panose="02010600030101010101" pitchFamily="2" charset="-122"/>
              </a:rPr>
              <a:t>Dried s</a:t>
            </a:r>
            <a:r>
              <a:rPr lang="en-US" sz="1800" dirty="0">
                <a:effectLst/>
                <a:latin typeface="Arial" panose="020B0604020202020204" pitchFamily="34" charset="0"/>
                <a:ea typeface="DengXian" panose="02010600030101010101" pitchFamily="2" charset="-122"/>
              </a:rPr>
              <a:t>eed pods (</a:t>
            </a:r>
            <a:r>
              <a:rPr lang="zh-CN" sz="1800" dirty="0">
                <a:effectLst/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马兜铃</a:t>
            </a:r>
            <a:r>
              <a:rPr lang="en-US" sz="1800" dirty="0">
                <a:effectLst/>
                <a:latin typeface="Arial" panose="020B0604020202020204" pitchFamily="34" charset="0"/>
                <a:ea typeface="DengXian" panose="02010600030101010101" pitchFamily="2" charset="-122"/>
              </a:rPr>
              <a:t>, lower left)</a:t>
            </a:r>
          </a:p>
          <a:p>
            <a:endParaRPr lang="en-US" dirty="0">
              <a:latin typeface="Arial" panose="020B0604020202020204" pitchFamily="34" charset="0"/>
              <a:ea typeface="DengXian" panose="02010600030101010101" pitchFamily="2" charset="-122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717F078-F574-9805-C8AE-1E22CE5655B2}"/>
              </a:ext>
            </a:extLst>
          </p:cNvPr>
          <p:cNvCxnSpPr>
            <a:cxnSpLocks/>
            <a:stCxn id="6" idx="1"/>
          </p:cNvCxnSpPr>
          <p:nvPr/>
        </p:nvCxnSpPr>
        <p:spPr>
          <a:xfrm flipH="1" flipV="1">
            <a:off x="7010400" y="2407860"/>
            <a:ext cx="609600" cy="38100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04CA483-1C91-3F0A-1B08-28E2B92AF892}"/>
              </a:ext>
            </a:extLst>
          </p:cNvPr>
          <p:cNvCxnSpPr>
            <a:cxnSpLocks/>
          </p:cNvCxnSpPr>
          <p:nvPr/>
        </p:nvCxnSpPr>
        <p:spPr>
          <a:xfrm flipH="1" flipV="1">
            <a:off x="5029200" y="2895600"/>
            <a:ext cx="2590800" cy="38100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FDD473F-AF13-F65D-08EA-1900E01F6D33}"/>
              </a:ext>
            </a:extLst>
          </p:cNvPr>
          <p:cNvCxnSpPr>
            <a:cxnSpLocks/>
          </p:cNvCxnSpPr>
          <p:nvPr/>
        </p:nvCxnSpPr>
        <p:spPr>
          <a:xfrm flipH="1">
            <a:off x="5283200" y="3884475"/>
            <a:ext cx="2336800" cy="89536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004945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02F531-7A5F-5581-3606-805B629B4F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563562"/>
          </a:xfrm>
        </p:spPr>
        <p:txBody>
          <a:bodyPr/>
          <a:lstStyle/>
          <a:p>
            <a:pPr algn="l"/>
            <a:r>
              <a:rPr lang="en-US" dirty="0"/>
              <a:t>Singapore</a:t>
            </a:r>
            <a:endParaRPr lang="en-SG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8DFDED0-C338-F7B6-0538-BDF9E8F51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EB465D-2B07-4782-9D38-CDF7B0E66DA7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9147B09F-2297-AEA3-4D01-E54B510B06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599" t="31398" r="37753" b="13336"/>
          <a:stretch/>
        </p:blipFill>
        <p:spPr bwMode="auto">
          <a:xfrm>
            <a:off x="1981200" y="990600"/>
            <a:ext cx="3048000" cy="337457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8148997-F399-7371-7CC1-91EBBA5507C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502" t="32175" r="8180" b="18027"/>
          <a:stretch/>
        </p:blipFill>
        <p:spPr bwMode="auto">
          <a:xfrm>
            <a:off x="6961341" y="914400"/>
            <a:ext cx="3466416" cy="345077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0FD141A-DF34-86FC-5BF5-45945ACCA880}"/>
              </a:ext>
            </a:extLst>
          </p:cNvPr>
          <p:cNvSpPr txBox="1"/>
          <p:nvPr/>
        </p:nvSpPr>
        <p:spPr>
          <a:xfrm>
            <a:off x="1295400" y="4716879"/>
            <a:ext cx="5257800" cy="13029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800"/>
              </a:spcBef>
              <a:spcAft>
                <a:spcPts val="800"/>
              </a:spcAft>
            </a:pPr>
            <a:r>
              <a:rPr lang="en-US" dirty="0"/>
              <a:t>Powdered wild ginger root (xi </a:t>
            </a:r>
            <a:r>
              <a:rPr lang="en-US" dirty="0" err="1"/>
              <a:t>xin</a:t>
            </a:r>
            <a:r>
              <a:rPr lang="en-US" dirty="0"/>
              <a:t>, </a:t>
            </a:r>
            <a:r>
              <a:rPr lang="zh-CN" altLang="en-US" sz="1800" dirty="0"/>
              <a:t>细辛</a:t>
            </a:r>
            <a:r>
              <a:rPr lang="en-US" dirty="0"/>
              <a:t>) in a packet</a:t>
            </a:r>
          </a:p>
          <a:p>
            <a:r>
              <a:rPr lang="en-US" dirty="0"/>
              <a:t>Tested and recalled by the Singapore Health Sciences Authority because it contained AA</a:t>
            </a:r>
          </a:p>
          <a:p>
            <a:endParaRPr lang="en-SG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75984D5-446F-A8F8-45BA-1A774CEC2284}"/>
              </a:ext>
            </a:extLst>
          </p:cNvPr>
          <p:cNvSpPr txBox="1"/>
          <p:nvPr/>
        </p:nvSpPr>
        <p:spPr>
          <a:xfrm>
            <a:off x="7086600" y="4716879"/>
            <a:ext cx="5105400" cy="8689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dirty="0">
                <a:effectLst/>
                <a:latin typeface="Arial" panose="020B06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Wild ginger root (xi </a:t>
            </a:r>
            <a:r>
              <a:rPr lang="en-US" dirty="0" err="1">
                <a:effectLst/>
                <a:latin typeface="Arial" panose="020B06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xin</a:t>
            </a:r>
            <a:r>
              <a:rPr lang="en-US" dirty="0">
                <a:effectLst/>
                <a:latin typeface="Arial" panose="020B06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lang="zh-CN" altLang="en-US" sz="1800" dirty="0"/>
              <a:t>细辛</a:t>
            </a:r>
            <a:r>
              <a:rPr lang="en-US" dirty="0">
                <a:effectLst/>
                <a:latin typeface="Arial" panose="020B06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) as a raw herb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Arial" panose="020B06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en-US" dirty="0">
                <a:effectLst/>
                <a:latin typeface="Arial" panose="020B06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ot tested by the Health Sciences Authority</a:t>
            </a:r>
            <a:endParaRPr lang="en-SG" sz="24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254346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CA1F827-1414-71B3-BFEE-17F26F267D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533400"/>
            <a:ext cx="5414314" cy="1143000"/>
          </a:xfrm>
        </p:spPr>
        <p:txBody>
          <a:bodyPr/>
          <a:lstStyle/>
          <a:p>
            <a:pPr algn="l"/>
            <a:r>
              <a:rPr lang="en-US" sz="3200" dirty="0"/>
              <a:t>AA in wild ginger (xi </a:t>
            </a:r>
            <a:r>
              <a:rPr lang="en-US" sz="3200" dirty="0" err="1"/>
              <a:t>xin</a:t>
            </a:r>
            <a:r>
              <a:rPr lang="en-US" sz="3200" dirty="0"/>
              <a:t>, </a:t>
            </a:r>
            <a:r>
              <a:rPr lang="zh-CN" altLang="en-US" sz="3200" dirty="0"/>
              <a:t>细辛</a:t>
            </a:r>
            <a:r>
              <a:rPr lang="en-SG" altLang="zh-CN" sz="3200" dirty="0"/>
              <a:t>)</a:t>
            </a:r>
            <a:br>
              <a:rPr lang="en-SG" altLang="zh-CN" sz="3200" dirty="0"/>
            </a:br>
            <a:r>
              <a:rPr lang="en-SG" altLang="zh-CN" sz="3200" dirty="0"/>
              <a:t>roots bought in Singapore</a:t>
            </a:r>
            <a:endParaRPr lang="en-SG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59ACC7-17B6-65DF-277D-4C8B0C5E0A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FFB4C55-9A55-45A0-A2A5-ECC3126D7CB8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  <p:pic>
        <p:nvPicPr>
          <p:cNvPr id="7" name="Picture 6" descr="A picture containing text, hairpiece, plastic&#10;&#10;Description automatically generated">
            <a:extLst>
              <a:ext uri="{FF2B5EF4-FFF2-40B4-BE49-F238E27FC236}">
                <a16:creationId xmlns:a16="http://schemas.microsoft.com/office/drawing/2014/main" id="{FBFF4D27-8233-E154-6B40-17BF1BB4688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7" t="11396" r="7589" b="8198"/>
          <a:stretch/>
        </p:blipFill>
        <p:spPr>
          <a:xfrm>
            <a:off x="6028028" y="823835"/>
            <a:ext cx="4114800" cy="498316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ECA714B-4004-5C3F-7382-9E524C72060F}"/>
              </a:ext>
            </a:extLst>
          </p:cNvPr>
          <p:cNvSpPr txBox="1"/>
          <p:nvPr/>
        </p:nvSpPr>
        <p:spPr>
          <a:xfrm>
            <a:off x="8618828" y="6070809"/>
            <a:ext cx="152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400" dirty="0"/>
              <a:t>Ho </a:t>
            </a:r>
            <a:r>
              <a:rPr lang="en-SG" sz="2400" dirty="0" err="1"/>
              <a:t>Szu</a:t>
            </a:r>
            <a:r>
              <a:rPr lang="en-SG" sz="2400" dirty="0"/>
              <a:t>-Chi</a:t>
            </a:r>
          </a:p>
        </p:txBody>
      </p:sp>
      <p:pic>
        <p:nvPicPr>
          <p:cNvPr id="12" name="Picture 11" descr="A group of people standing next to a table of food&#10;&#10;Description automatically generated with low confidence">
            <a:extLst>
              <a:ext uri="{FF2B5EF4-FFF2-40B4-BE49-F238E27FC236}">
                <a16:creationId xmlns:a16="http://schemas.microsoft.com/office/drawing/2014/main" id="{9E2005FE-7252-DF2C-060F-1BF8AE08584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7" b="17893"/>
          <a:stretch/>
        </p:blipFill>
        <p:spPr>
          <a:xfrm>
            <a:off x="762000" y="2286000"/>
            <a:ext cx="4800600" cy="3520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01884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A6CFA53-4C22-9B21-782B-4556DD4A8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9220200" cy="1143000"/>
          </a:xfrm>
        </p:spPr>
        <p:txBody>
          <a:bodyPr/>
          <a:lstStyle/>
          <a:p>
            <a:pPr algn="l"/>
            <a:r>
              <a:rPr lang="en-SG" dirty="0"/>
              <a:t>Strong AA mutagenesis from wild ginger bought in Singapore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3F98A9-82FC-3EDF-7B78-865A66470D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FFB4C55-9A55-45A0-A2A5-ECC3126D7CB8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0A18EBC-338C-FB48-A457-24B6647433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905000"/>
            <a:ext cx="8562830" cy="97683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AE7D723-01F1-7437-BD69-32DCD897CC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3187704"/>
            <a:ext cx="8534400" cy="94259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A43B33E-3605-8A0D-8275-5A0B4401D49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803" t="19568" r="13125" b="62047"/>
          <a:stretch/>
        </p:blipFill>
        <p:spPr>
          <a:xfrm>
            <a:off x="304800" y="4356832"/>
            <a:ext cx="8763000" cy="119307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18EB9F7-C32A-5712-2F50-4D0CA09730A2}"/>
              </a:ext>
            </a:extLst>
          </p:cNvPr>
          <p:cNvSpPr txBox="1"/>
          <p:nvPr/>
        </p:nvSpPr>
        <p:spPr>
          <a:xfrm>
            <a:off x="9216980" y="4537869"/>
            <a:ext cx="2362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AA exposed urothelial cancer</a:t>
            </a:r>
            <a:endParaRPr lang="en-SG" sz="2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760CDA3-2B6D-323C-B7EF-F87DE98EBA9C}"/>
              </a:ext>
            </a:extLst>
          </p:cNvPr>
          <p:cNvSpPr txBox="1"/>
          <p:nvPr/>
        </p:nvSpPr>
        <p:spPr>
          <a:xfrm>
            <a:off x="9216980" y="1977916"/>
            <a:ext cx="2844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Wild-ginger-exposed cells (replicate 1)</a:t>
            </a:r>
            <a:endParaRPr lang="en-SG" sz="2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97E4F78-9570-8392-0926-CE27258532AE}"/>
              </a:ext>
            </a:extLst>
          </p:cNvPr>
          <p:cNvSpPr txBox="1"/>
          <p:nvPr/>
        </p:nvSpPr>
        <p:spPr>
          <a:xfrm>
            <a:off x="9216980" y="3299298"/>
            <a:ext cx="2844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Wild-ginger-exposed cells (replicate 2)</a:t>
            </a:r>
            <a:endParaRPr lang="en-SG" sz="2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4E3EE56-C8B7-A6D1-86CF-CF27D822A784}"/>
              </a:ext>
            </a:extLst>
          </p:cNvPr>
          <p:cNvSpPr txBox="1"/>
          <p:nvPr/>
        </p:nvSpPr>
        <p:spPr>
          <a:xfrm>
            <a:off x="7620000" y="5943600"/>
            <a:ext cx="152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400" dirty="0"/>
              <a:t>Ho </a:t>
            </a:r>
            <a:r>
              <a:rPr lang="en-SG" sz="2400" dirty="0" err="1"/>
              <a:t>Szu</a:t>
            </a:r>
            <a:r>
              <a:rPr lang="en-SG" sz="2400" dirty="0"/>
              <a:t>-Chi</a:t>
            </a:r>
          </a:p>
        </p:txBody>
      </p:sp>
    </p:spTree>
    <p:extLst>
      <p:ext uri="{BB962C8B-B14F-4D97-AF65-F5344CB8AC3E}">
        <p14:creationId xmlns:p14="http://schemas.microsoft.com/office/powerpoint/2010/main" val="123068626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34D901-2974-2CF4-314F-A437328E59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020762"/>
          </a:xfrm>
        </p:spPr>
        <p:txBody>
          <a:bodyPr/>
          <a:lstStyle/>
          <a:p>
            <a:pPr algn="l"/>
            <a:r>
              <a:rPr lang="en-US" dirty="0"/>
              <a:t>Wild ginger </a:t>
            </a:r>
            <a:r>
              <a:rPr lang="en-US" sz="4400" dirty="0"/>
              <a:t>(xi </a:t>
            </a:r>
            <a:r>
              <a:rPr lang="en-US" sz="4400" dirty="0" err="1"/>
              <a:t>xin</a:t>
            </a:r>
            <a:r>
              <a:rPr lang="en-US" sz="4400" dirty="0"/>
              <a:t>, </a:t>
            </a:r>
            <a:r>
              <a:rPr lang="zh-CN" altLang="en-US" sz="4400" dirty="0"/>
              <a:t>细辛</a:t>
            </a:r>
            <a:r>
              <a:rPr lang="en-SG" altLang="zh-CN" sz="4400" dirty="0"/>
              <a:t>) products</a:t>
            </a:r>
            <a:endParaRPr lang="en-SG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4BE14B-76DA-B0BE-1AC6-AAF54099A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EB465D-2B07-4782-9D38-CDF7B0E66DA7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EF3D9A-BBF8-7F78-5901-402E77D719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649864"/>
            <a:ext cx="8339316" cy="5109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13865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A2E66-CFF2-2026-0857-867D834B3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56914"/>
            <a:ext cx="8508676" cy="1143000"/>
          </a:xfrm>
        </p:spPr>
        <p:txBody>
          <a:bodyPr/>
          <a:lstStyle/>
          <a:p>
            <a:pPr algn="l"/>
            <a:r>
              <a:rPr lang="en-SG" sz="3200" dirty="0"/>
              <a:t>Hard to regulate because of variable phytochemistry and difficult identification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549B315-177C-F171-E0FF-B9CE59FB53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EB465D-2B07-4782-9D38-CDF7B0E66DA7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B5E97E-834B-5BCD-892D-EFCA6E4F5B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1633987"/>
            <a:ext cx="8508676" cy="49493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55FE248-346E-C309-05ED-6EACE3718BC2}"/>
              </a:ext>
            </a:extLst>
          </p:cNvPr>
          <p:cNvSpPr txBox="1"/>
          <p:nvPr/>
        </p:nvSpPr>
        <p:spPr>
          <a:xfrm>
            <a:off x="457200" y="1600200"/>
            <a:ext cx="304799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Analytical chemistry of wild ginger </a:t>
            </a:r>
            <a:r>
              <a:rPr lang="en-US" sz="1800" dirty="0"/>
              <a:t>(xi </a:t>
            </a:r>
            <a:r>
              <a:rPr lang="en-US" sz="1800" dirty="0" err="1"/>
              <a:t>xin</a:t>
            </a:r>
            <a:r>
              <a:rPr lang="en-US" sz="1800" dirty="0"/>
              <a:t>, </a:t>
            </a:r>
            <a:r>
              <a:rPr lang="zh-CN" altLang="en-US" sz="1800" dirty="0"/>
              <a:t>细辛</a:t>
            </a:r>
            <a:r>
              <a:rPr lang="en-SG" altLang="zh-CN" sz="1800" dirty="0"/>
              <a:t>) samples</a:t>
            </a:r>
          </a:p>
          <a:p>
            <a:endParaRPr lang="en-SG" dirty="0"/>
          </a:p>
          <a:p>
            <a:r>
              <a:rPr lang="en-SG" dirty="0"/>
              <a:t>Note: mostly no species identification</a:t>
            </a:r>
          </a:p>
          <a:p>
            <a:endParaRPr lang="en-SG" dirty="0"/>
          </a:p>
          <a:p>
            <a:r>
              <a:rPr lang="en-SG" dirty="0"/>
              <a:t>Johanna </a:t>
            </a:r>
            <a:r>
              <a:rPr lang="en-SG" dirty="0" err="1"/>
              <a:t>Michl</a:t>
            </a:r>
            <a:r>
              <a:rPr lang="en-SG" dirty="0"/>
              <a:t>, …, Michael </a:t>
            </a:r>
            <a:r>
              <a:rPr lang="en-SG" dirty="0" err="1"/>
              <a:t>Heirich</a:t>
            </a:r>
            <a:r>
              <a:rPr lang="en-SG" dirty="0"/>
              <a:t>, 2017, </a:t>
            </a:r>
            <a:r>
              <a:rPr lang="en-SG" sz="1800" b="0" i="0" dirty="0">
                <a:effectLst/>
                <a:latin typeface="HelveticaNeueLTStd-Lt"/>
              </a:rPr>
              <a:t>10.3389/fphar.2017.00215</a:t>
            </a:r>
            <a:r>
              <a:rPr lang="en-SG" dirty="0"/>
              <a:t> </a:t>
            </a:r>
            <a:br>
              <a:rPr lang="en-SG" dirty="0"/>
            </a:br>
            <a:endParaRPr lang="en-SG" dirty="0"/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73975289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4657" y="82096"/>
            <a:ext cx="10515600" cy="908783"/>
          </a:xfrm>
        </p:spPr>
        <p:txBody>
          <a:bodyPr>
            <a:normAutofit/>
          </a:bodyPr>
          <a:lstStyle/>
          <a:p>
            <a:pPr algn="l"/>
            <a:r>
              <a:rPr lang="en-US" sz="4000" dirty="0"/>
              <a:t>AA – more questions than answers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4657" y="1092259"/>
            <a:ext cx="11084626" cy="560614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What is the dose-risk relationship between AA exposure and liver cancer? Is there interaction with hepatitis?</a:t>
            </a:r>
          </a:p>
          <a:p>
            <a:r>
              <a:rPr lang="en-US" dirty="0"/>
              <a:t>How are people being exposed? Which herbs? How prepared?</a:t>
            </a:r>
          </a:p>
          <a:p>
            <a:r>
              <a:rPr lang="en-US" dirty="0"/>
              <a:t>What is the extent of exposure in Africa and Latin America?</a:t>
            </a:r>
          </a:p>
          <a:p>
            <a:r>
              <a:rPr lang="en-US" dirty="0"/>
              <a:t>What are effective approaches to education and regulation?</a:t>
            </a:r>
          </a:p>
          <a:p>
            <a:r>
              <a:rPr lang="en-US" dirty="0"/>
              <a:t>Can non-invasive tests (e.g. blood tests) for AA exposure be developed for clinical or research use?</a:t>
            </a:r>
          </a:p>
          <a:p>
            <a:r>
              <a:rPr lang="en-US" dirty="0"/>
              <a:t>A non-invasive test would enable secondary prevention: exposed individuals might benefit from screening</a:t>
            </a:r>
          </a:p>
          <a:p>
            <a:r>
              <a:rPr lang="en-US" dirty="0"/>
              <a:t>Can I convince funders that prevention is worthy of funding even it will not help anyone who already has cancer?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FFB4C55-9A55-45A0-A2A5-ECC3126D7CB8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431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/>
              <a:t>Acknowledgements - Funding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8DFA126-20D8-4570-B4A1-152E274450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1" indent="0">
              <a:spcBef>
                <a:spcPts val="0"/>
              </a:spcBef>
              <a:buNone/>
            </a:pPr>
            <a:r>
              <a:rPr lang="en-US" dirty="0"/>
              <a:t>Singapore National Medical Research Council</a:t>
            </a:r>
          </a:p>
          <a:p>
            <a:pPr marL="0" lvl="1" indent="0">
              <a:spcBef>
                <a:spcPts val="0"/>
              </a:spcBef>
              <a:buNone/>
            </a:pPr>
            <a:endParaRPr lang="en-US" dirty="0"/>
          </a:p>
          <a:p>
            <a:pPr marL="0" lvl="1" indent="0">
              <a:spcBef>
                <a:spcPts val="0"/>
              </a:spcBef>
              <a:buNone/>
            </a:pPr>
            <a:r>
              <a:rPr lang="en-US" dirty="0"/>
              <a:t>Singapore Ministry of Health via the Duke-NUS Signature Research Programmes</a:t>
            </a:r>
          </a:p>
          <a:p>
            <a:pPr marL="0" lvl="1" indent="0">
              <a:spcBef>
                <a:spcPts val="0"/>
              </a:spcBef>
              <a:buNone/>
            </a:pPr>
            <a:endParaRPr lang="en-US" dirty="0"/>
          </a:p>
          <a:p>
            <a:pPr marL="0" lvl="1" indent="0">
              <a:spcBef>
                <a:spcPts val="0"/>
              </a:spcBef>
              <a:buNone/>
            </a:pPr>
            <a:r>
              <a:rPr lang="en-US" dirty="0"/>
              <a:t>Chang Gung Medical Foundation</a:t>
            </a:r>
          </a:p>
          <a:p>
            <a:pPr marL="0" indent="0">
              <a:buNone/>
            </a:pPr>
            <a:endParaRPr lang="en-SG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EB465D-2B07-4782-9D38-CDF7B0E66DA7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  <p:sp>
        <p:nvSpPr>
          <p:cNvPr id="10" name="Content Placeholder 7"/>
          <p:cNvSpPr txBox="1">
            <a:spLocks/>
          </p:cNvSpPr>
          <p:nvPr/>
        </p:nvSpPr>
        <p:spPr bwMode="auto">
          <a:xfrm>
            <a:off x="7937502" y="762000"/>
            <a:ext cx="3923805" cy="586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60302993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28600"/>
            <a:ext cx="6934200" cy="4572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Acknowledgements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4343400" y="1080757"/>
            <a:ext cx="4226669" cy="5674173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2200" b="1" dirty="0">
                <a:solidFill>
                  <a:srgbClr val="0070C0"/>
                </a:solidFill>
              </a:rPr>
              <a:t>Singapore (Duke NUS,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200" b="1" dirty="0">
                <a:solidFill>
                  <a:srgbClr val="0070C0"/>
                </a:solidFill>
              </a:rPr>
              <a:t>National Cancer Centre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200" b="1" dirty="0">
                <a:solidFill>
                  <a:srgbClr val="0070C0"/>
                </a:solidFill>
              </a:rPr>
              <a:t>Singapore, and Johns Hopkins Singapore,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200" b="1" dirty="0">
                <a:solidFill>
                  <a:srgbClr val="0070C0"/>
                </a:solidFill>
              </a:rPr>
              <a:t>TOP2 and AA)</a:t>
            </a:r>
          </a:p>
          <a:p>
            <a:pPr marL="0" lvl="1" indent="0">
              <a:spcBef>
                <a:spcPts val="0"/>
              </a:spcBef>
              <a:buNone/>
            </a:pPr>
            <a:r>
              <a:rPr lang="en-US" sz="2200" b="1" dirty="0"/>
              <a:t>Alvin NG Wei Tian (</a:t>
            </a:r>
            <a:r>
              <a:rPr lang="zh-TW" altLang="en-US" sz="2200" b="1" dirty="0"/>
              <a:t>黄伟添</a:t>
            </a:r>
            <a:r>
              <a:rPr lang="en-US" altLang="zh-TW" sz="2200" b="1" dirty="0"/>
              <a:t>)</a:t>
            </a:r>
          </a:p>
          <a:p>
            <a:pPr marL="0" lvl="1" indent="0">
              <a:spcBef>
                <a:spcPts val="0"/>
              </a:spcBef>
              <a:buNone/>
            </a:pPr>
            <a:r>
              <a:rPr lang="en-US" sz="2200" dirty="0"/>
              <a:t>Arnoud Boot</a:t>
            </a:r>
          </a:p>
          <a:p>
            <a:pPr marL="0" lvl="1" indent="0">
              <a:spcBef>
                <a:spcPts val="0"/>
              </a:spcBef>
              <a:buNone/>
            </a:pPr>
            <a:r>
              <a:rPr lang="en-US" sz="2200" dirty="0"/>
              <a:t>Mo LIU (</a:t>
            </a:r>
            <a:r>
              <a:rPr lang="zh-CN" altLang="en-US" sz="220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刘陌</a:t>
            </a:r>
            <a:r>
              <a:rPr lang="en-US" altLang="zh-TW" sz="2200" dirty="0"/>
              <a:t>)</a:t>
            </a:r>
            <a:endParaRPr lang="en-US" sz="2200" dirty="0"/>
          </a:p>
          <a:p>
            <a:pPr marL="0" lvl="1" indent="0">
              <a:spcBef>
                <a:spcPts val="0"/>
              </a:spcBef>
              <a:buNone/>
            </a:pPr>
            <a:r>
              <a:rPr lang="en-US" sz="2200" dirty="0"/>
              <a:t>Nanhai J</a:t>
            </a:r>
            <a:r>
              <a:rPr lang="en-US" altLang="zh-CN" sz="2200" dirty="0"/>
              <a:t>IANG </a:t>
            </a:r>
            <a:r>
              <a:rPr lang="en-US" sz="2200" dirty="0"/>
              <a:t>(</a:t>
            </a:r>
            <a:r>
              <a:rPr lang="zh-CN" altLang="en-US" sz="2200" i="0" dirty="0">
                <a:solidFill>
                  <a:srgbClr val="222222"/>
                </a:solidFill>
                <a:effectLst/>
                <a:latin typeface="+mn-ea"/>
              </a:rPr>
              <a:t>蒋南海</a:t>
            </a:r>
            <a:r>
              <a:rPr lang="en-US" altLang="zh-TW" sz="2200" dirty="0"/>
              <a:t>) </a:t>
            </a:r>
            <a:endParaRPr lang="en-US" sz="2200" dirty="0"/>
          </a:p>
          <a:p>
            <a:pPr marL="0" lvl="1" indent="0">
              <a:spcBef>
                <a:spcPts val="0"/>
              </a:spcBef>
              <a:buNone/>
            </a:pPr>
            <a:r>
              <a:rPr lang="en-US" sz="2200" dirty="0"/>
              <a:t>Shenli Zhang</a:t>
            </a:r>
          </a:p>
          <a:p>
            <a:pPr marL="0" lvl="1" indent="0">
              <a:spcBef>
                <a:spcPts val="0"/>
              </a:spcBef>
              <a:buNone/>
            </a:pPr>
            <a:r>
              <a:rPr lang="en-US" sz="2200" dirty="0"/>
              <a:t>Szu-Chi Ho</a:t>
            </a:r>
          </a:p>
          <a:p>
            <a:pPr marL="0" lvl="1" indent="0">
              <a:spcBef>
                <a:spcPts val="0"/>
              </a:spcBef>
              <a:buNone/>
            </a:pPr>
            <a:r>
              <a:rPr lang="en-US" sz="2200" dirty="0"/>
              <a:t>Willie Yu</a:t>
            </a:r>
          </a:p>
          <a:p>
            <a:pPr marL="0" lvl="1" indent="0">
              <a:spcBef>
                <a:spcPts val="0"/>
              </a:spcBef>
              <a:buNone/>
            </a:pPr>
            <a:r>
              <a:rPr lang="en-US" sz="2200" dirty="0"/>
              <a:t>Cedric C. Y. Ng</a:t>
            </a:r>
          </a:p>
          <a:p>
            <a:pPr marL="0" lvl="1" indent="0">
              <a:spcBef>
                <a:spcPts val="0"/>
              </a:spcBef>
              <a:buNone/>
            </a:pPr>
            <a:r>
              <a:rPr lang="en-US" sz="2200" dirty="0"/>
              <a:t>Patrick Tan</a:t>
            </a:r>
          </a:p>
          <a:p>
            <a:pPr marL="0" lvl="1" indent="0">
              <a:spcBef>
                <a:spcPts val="0"/>
              </a:spcBef>
              <a:buNone/>
            </a:pPr>
            <a:r>
              <a:rPr lang="en-US" sz="2200" dirty="0"/>
              <a:t>Bin Tean TEH</a:t>
            </a:r>
          </a:p>
          <a:p>
            <a:pPr marL="0" lvl="1" indent="0">
              <a:spcBef>
                <a:spcPts val="0"/>
              </a:spcBef>
              <a:buNone/>
            </a:pPr>
            <a:r>
              <a:rPr lang="en-US" sz="2200" dirty="0"/>
              <a:t>Alex Chang</a:t>
            </a:r>
          </a:p>
          <a:p>
            <a:pPr marL="257175" lvl="1" indent="0">
              <a:spcBef>
                <a:spcPts val="0"/>
              </a:spcBef>
              <a:buNone/>
            </a:pPr>
            <a:endParaRPr lang="en-US" dirty="0"/>
          </a:p>
          <a:p>
            <a:pPr marL="0" indent="0">
              <a:spcBef>
                <a:spcPts val="0"/>
              </a:spcBef>
              <a:buNone/>
            </a:pP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EB465D-2B07-4782-9D38-CDF7B0E66DA7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>
          <a:xfrm>
            <a:off x="429491" y="1235782"/>
            <a:ext cx="3733801" cy="3429000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endParaRPr lang="en-US" sz="2200" b="1" dirty="0">
              <a:solidFill>
                <a:srgbClr val="0070C0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2200" b="1" dirty="0">
              <a:solidFill>
                <a:srgbClr val="0070C0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2200" b="1" dirty="0">
                <a:solidFill>
                  <a:srgbClr val="0070C0"/>
                </a:solidFill>
              </a:rPr>
              <a:t>(UTUC</a:t>
            </a:r>
            <a:r>
              <a:rPr lang="en-SG" sz="2200" b="1" dirty="0">
                <a:solidFill>
                  <a:srgbClr val="0070C0"/>
                </a:solidFill>
              </a:rPr>
              <a:t>,</a:t>
            </a:r>
            <a:r>
              <a:rPr lang="zh-CN" altLang="en-US" sz="2200" b="1" dirty="0">
                <a:solidFill>
                  <a:srgbClr val="0070C0"/>
                </a:solidFill>
              </a:rPr>
              <a:t> </a:t>
            </a:r>
            <a:r>
              <a:rPr lang="en-SG" altLang="zh-CN" sz="2200" b="1" dirty="0">
                <a:solidFill>
                  <a:srgbClr val="0070C0"/>
                </a:solidFill>
              </a:rPr>
              <a:t>HCC</a:t>
            </a:r>
            <a:r>
              <a:rPr lang="en-US" sz="2200" b="1" dirty="0">
                <a:solidFill>
                  <a:srgbClr val="0070C0"/>
                </a:solidFill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200" b="1" dirty="0"/>
              <a:t>Sen-Yung Hsieh (</a:t>
            </a:r>
            <a:r>
              <a:rPr lang="zh-CN" altLang="en-US" sz="2200" b="1" dirty="0"/>
              <a:t>谢森永</a:t>
            </a:r>
            <a:r>
              <a:rPr lang="en-US" altLang="zh-CN" sz="2200" b="1" dirty="0"/>
              <a:t>)</a:t>
            </a:r>
            <a:endParaRPr lang="en-US" sz="2200" b="1" dirty="0"/>
          </a:p>
          <a:p>
            <a:pPr marL="0" indent="0">
              <a:spcBef>
                <a:spcPts val="0"/>
              </a:spcBef>
              <a:buNone/>
            </a:pPr>
            <a:r>
              <a:rPr lang="en-US" sz="2200" dirty="0" err="1"/>
              <a:t>Hao</a:t>
            </a:r>
            <a:r>
              <a:rPr lang="en-US" sz="2200" dirty="0"/>
              <a:t>-Yi Huang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200" dirty="0"/>
              <a:t>Ming-Chin Yu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200" dirty="0"/>
              <a:t>Po-Hung Lin (</a:t>
            </a:r>
            <a:r>
              <a:rPr lang="zh-CN" altLang="en-US" sz="220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林柏宏</a:t>
            </a:r>
            <a:r>
              <a:rPr lang="en-US" altLang="zh-TW" sz="2200" dirty="0"/>
              <a:t>)</a:t>
            </a:r>
            <a:endParaRPr lang="en-US" sz="2200" dirty="0"/>
          </a:p>
          <a:p>
            <a:pPr marL="0" indent="0">
              <a:spcBef>
                <a:spcPts val="0"/>
              </a:spcBef>
              <a:buNone/>
            </a:pPr>
            <a:r>
              <a:rPr lang="en-US" sz="2200" dirty="0"/>
              <a:t>Jacob See-Tong PANG</a:t>
            </a:r>
          </a:p>
          <a:p>
            <a:pPr marL="0" indent="0">
              <a:spcBef>
                <a:spcPts val="0"/>
              </a:spcBef>
              <a:buNone/>
            </a:pPr>
            <a:endParaRPr lang="en-US" sz="2400" dirty="0"/>
          </a:p>
          <a:p>
            <a:pPr marL="0" indent="0">
              <a:spcBef>
                <a:spcPts val="0"/>
              </a:spcBef>
              <a:buNone/>
            </a:pPr>
            <a:endParaRPr lang="en-US" sz="2400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B26F236-8D07-456A-8C73-2371BFB1466C}"/>
              </a:ext>
            </a:extLst>
          </p:cNvPr>
          <p:cNvGrpSpPr/>
          <p:nvPr/>
        </p:nvGrpSpPr>
        <p:grpSpPr>
          <a:xfrm>
            <a:off x="457200" y="1159582"/>
            <a:ext cx="2892879" cy="678245"/>
            <a:chOff x="5715000" y="4216191"/>
            <a:chExt cx="3581400" cy="839671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CAB2BDAC-BBAF-4116-A061-834474D0AF3A}"/>
                </a:ext>
              </a:extLst>
            </p:cNvPr>
            <p:cNvSpPr/>
            <p:nvPr/>
          </p:nvSpPr>
          <p:spPr>
            <a:xfrm>
              <a:off x="5715000" y="4216191"/>
              <a:ext cx="3581400" cy="839671"/>
            </a:xfrm>
            <a:prstGeom prst="roundRect">
              <a:avLst/>
            </a:prstGeom>
            <a:solidFill>
              <a:srgbClr val="56B65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14" name="Picture 6">
              <a:extLst>
                <a:ext uri="{FF2B5EF4-FFF2-40B4-BE49-F238E27FC236}">
                  <a16:creationId xmlns:a16="http://schemas.microsoft.com/office/drawing/2014/main" id="{318B35E1-5809-4035-AA87-5D6B907BDE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26126" y="4396113"/>
              <a:ext cx="3317874" cy="4594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AutoShape 2" descr="Duke University - Duke Faculty ">
            <a:extLst>
              <a:ext uri="{FF2B5EF4-FFF2-40B4-BE49-F238E27FC236}">
                <a16:creationId xmlns:a16="http://schemas.microsoft.com/office/drawing/2014/main" id="{B7EE4A1B-312D-487B-B6CF-467728DD7C2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26485370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B471D592-E9A8-4983-823D-6F71DDEFBBB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304800"/>
            <a:ext cx="9629710" cy="579120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7EC793B9-DE30-4FD3-9036-6C466D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7772400" cy="762000"/>
          </a:xfrm>
        </p:spPr>
        <p:txBody>
          <a:bodyPr/>
          <a:lstStyle/>
          <a:p>
            <a:pPr algn="l"/>
            <a:r>
              <a:rPr lang="en-US" sz="4800" dirty="0"/>
              <a:t>Questions?</a:t>
            </a:r>
            <a:endParaRPr lang="en-SG" sz="48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3DBBAC-C362-44AC-A6A1-F96E5C0B21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8293A7-5ED1-4201-8E73-621F4D118B47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5A74158-C89C-40BC-A417-FFD956B35972}"/>
              </a:ext>
            </a:extLst>
          </p:cNvPr>
          <p:cNvSpPr txBox="1"/>
          <p:nvPr/>
        </p:nvSpPr>
        <p:spPr>
          <a:xfrm>
            <a:off x="432667" y="2286000"/>
            <a:ext cx="6553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+mn-lt"/>
                <a:ea typeface="Yu Mincho Light" panose="020B0400000000000000" pitchFamily="18" charset="-128"/>
              </a:rPr>
              <a:t>Shen </a:t>
            </a:r>
            <a:r>
              <a:rPr lang="en-US" altLang="zh-CN" sz="2000" dirty="0" err="1">
                <a:latin typeface="+mn-lt"/>
                <a:ea typeface="Yu Mincho Light" panose="020B0400000000000000" pitchFamily="18" charset="-128"/>
              </a:rPr>
              <a:t>nong</a:t>
            </a:r>
            <a:r>
              <a:rPr lang="en-US" altLang="zh-CN" sz="2000" dirty="0">
                <a:latin typeface="+mn-lt"/>
                <a:ea typeface="Yu Mincho Light" panose="020B0400000000000000" pitchFamily="18" charset="-128"/>
              </a:rPr>
              <a:t> (</a:t>
            </a:r>
            <a:r>
              <a:rPr lang="zh-CN" altLang="en-US" sz="2000" dirty="0">
                <a:latin typeface="+mn-lt"/>
                <a:ea typeface="Yu Mincho Light" panose="020B0400000000000000" pitchFamily="18" charset="-128"/>
              </a:rPr>
              <a:t>神农</a:t>
            </a:r>
            <a:r>
              <a:rPr lang="en-US" altLang="zh-CN" sz="2000" dirty="0">
                <a:latin typeface="+mn-lt"/>
                <a:ea typeface="Yu Mincho Light" panose="020B0400000000000000" pitchFamily="18" charset="-128"/>
              </a:rPr>
              <a:t>) died after eating a poisonous herb</a:t>
            </a:r>
            <a:endParaRPr lang="en-SG" sz="2000" dirty="0">
              <a:latin typeface="+mn-lt"/>
              <a:ea typeface="Yu Mincho Light" panose="020B0400000000000000" pitchFamily="18" charset="-128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E06801E-DE08-1874-93D4-91E567963C38}"/>
              </a:ext>
            </a:extLst>
          </p:cNvPr>
          <p:cNvSpPr txBox="1"/>
          <p:nvPr/>
        </p:nvSpPr>
        <p:spPr>
          <a:xfrm>
            <a:off x="533400" y="1219200"/>
            <a:ext cx="6238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Slides at https://github.com/steverozen/AA-liver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7910001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4236" y="136524"/>
            <a:ext cx="9203718" cy="2420881"/>
          </a:xfrm>
        </p:spPr>
        <p:txBody>
          <a:bodyPr>
            <a:noAutofit/>
          </a:bodyPr>
          <a:lstStyle/>
          <a:p>
            <a:pPr algn="l"/>
            <a:r>
              <a:rPr lang="en-US" dirty="0"/>
              <a:t>Scientific background for mutational signatures:</a:t>
            </a:r>
            <a:br>
              <a:rPr lang="en-US" dirty="0"/>
            </a:br>
            <a:r>
              <a:rPr lang="en-US" dirty="0"/>
              <a:t>A quick review on </a:t>
            </a:r>
            <a:r>
              <a:rPr lang="en-US" u="sng" dirty="0"/>
              <a:t>somatic mutations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4236" y="2941869"/>
            <a:ext cx="10820400" cy="3597044"/>
          </a:xfrm>
        </p:spPr>
        <p:txBody>
          <a:bodyPr>
            <a:normAutofit/>
          </a:bodyPr>
          <a:lstStyle/>
          <a:p>
            <a:r>
              <a:rPr lang="en-US" dirty="0"/>
              <a:t>Every time our cells divide, mutations arise</a:t>
            </a:r>
          </a:p>
          <a:p>
            <a:r>
              <a:rPr lang="en-US" dirty="0"/>
              <a:t>Mutations not present in the fertilized egg are </a:t>
            </a:r>
            <a:r>
              <a:rPr lang="en-US" b="1" dirty="0"/>
              <a:t>somatic mutations</a:t>
            </a:r>
          </a:p>
          <a:p>
            <a:r>
              <a:rPr lang="en-US" dirty="0"/>
              <a:t>We will focus on </a:t>
            </a:r>
            <a:r>
              <a:rPr lang="en-US" b="1" dirty="0"/>
              <a:t>mutational signatures </a:t>
            </a:r>
            <a:r>
              <a:rPr lang="en-US" dirty="0"/>
              <a:t>of somatic mutations</a:t>
            </a:r>
          </a:p>
          <a:p>
            <a:r>
              <a:rPr lang="en-US" dirty="0"/>
              <a:t>We will </a:t>
            </a:r>
            <a:r>
              <a:rPr lang="en-US" b="1" i="1" dirty="0"/>
              <a:t>mostly</a:t>
            </a:r>
            <a:r>
              <a:rPr lang="en-US" dirty="0"/>
              <a:t> focus on mutational signatures in tumors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CE2A6-A05A-452C-9812-26D128944BA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0146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511680-C82A-4B6E-9EFF-57AA19AEA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Backup slides</a:t>
            </a:r>
            <a:endParaRPr lang="en-SG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0DF593D-F205-4D78-84C2-9A6F75B18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EB465D-2B07-4782-9D38-CDF7B0E66DA7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45194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EB465D-2B07-4782-9D38-CDF7B0E66DA7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8874" t="23530" r="2664" b="11176"/>
          <a:stretch/>
        </p:blipFill>
        <p:spPr>
          <a:xfrm>
            <a:off x="381000" y="152399"/>
            <a:ext cx="9906000" cy="653207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072944" y="4953000"/>
            <a:ext cx="3948424" cy="70788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dirty="0"/>
              <a:t>M. Heinrich et al 2009</a:t>
            </a:r>
          </a:p>
          <a:p>
            <a:r>
              <a:rPr lang="en-US" sz="2000" dirty="0" err="1"/>
              <a:t>doi:10.1016</a:t>
            </a:r>
            <a:r>
              <a:rPr lang="en-US" sz="2000" dirty="0"/>
              <a:t>/</a:t>
            </a:r>
            <a:r>
              <a:rPr lang="en-US" sz="2000" dirty="0" err="1"/>
              <a:t>j.jep.2009.05.028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05663701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EB465D-2B07-4782-9D38-CDF7B0E66DA7}" type="slidenum">
              <a:rPr lang="en-US" smtClean="0"/>
              <a:pPr>
                <a:defRPr/>
              </a:pPr>
              <a:t>52</a:t>
            </a:fld>
            <a:endParaRPr lang="en-US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304800" y="152400"/>
          <a:ext cx="11658600" cy="647699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517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615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05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3221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1255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4829">
                <a:tc gridSpan="5"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Table S6. Drivers identified by </a:t>
                      </a:r>
                      <a:r>
                        <a:rPr lang="en-US" sz="1600" u="none" strike="noStrike" dirty="0" err="1">
                          <a:effectLst/>
                        </a:rPr>
                        <a:t>MutSigCV</a:t>
                      </a:r>
                      <a:r>
                        <a:rPr lang="en-US" sz="1600" u="none" strike="noStrike" dirty="0">
                          <a:effectLst/>
                        </a:rPr>
                        <a:t> or 20/20+ in 98 Taiwan HCCs.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4393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Gene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Proportion of Taiwan HCCs with mutation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Classification in Cancer Gene Census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Notes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Proportion with mutations in T</a:t>
                      </a:r>
                      <a:r>
                        <a:rPr lang="en-US" sz="1600" u="none" strike="noStrike" baseline="0" dirty="0">
                          <a:effectLst/>
                        </a:rPr>
                        <a:t>CGA 2017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576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TP53</a:t>
                      </a:r>
                      <a:endParaRPr lang="en-US" sz="1600" b="0" i="1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0.54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TSG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Commonly mutated in HCC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0.31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734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 err="1">
                          <a:effectLst/>
                        </a:rPr>
                        <a:t>CTNNB1</a:t>
                      </a:r>
                      <a:endParaRPr lang="en-US" sz="1600" b="0" i="1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0.24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oncogene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Commonly mutated in HCC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0.27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460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ALB</a:t>
                      </a:r>
                      <a:endParaRPr lang="en-US" sz="1600" b="0" i="1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0.21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Commonly</a:t>
                      </a:r>
                      <a:r>
                        <a:rPr lang="en-US" sz="1600" b="0" i="0" u="none" strike="noStrike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 mutated in HCC, status as driver controversial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0.13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494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 err="1">
                          <a:effectLst/>
                        </a:rPr>
                        <a:t>AXIN1</a:t>
                      </a:r>
                      <a:endParaRPr lang="en-US" sz="1600" b="0" i="1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0.17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TSG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Commonly mutated in HCC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0.08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5381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 err="1">
                          <a:effectLst/>
                        </a:rPr>
                        <a:t>DOCK8</a:t>
                      </a:r>
                      <a:endParaRPr lang="en-US" sz="1600" b="0" i="1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0.11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Not expressed in liver or liver cancer (http://www.proteinatlas.org/ENSG00000107099-DOCK8/cancer); not observed in any other HCC genomic study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NR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775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BRD7</a:t>
                      </a:r>
                      <a:endParaRPr lang="en-US" sz="1600" b="0" i="1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0.09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Observed in </a:t>
                      </a:r>
                      <a:r>
                        <a:rPr lang="en-US" sz="1600" u="none" strike="noStrike" dirty="0" err="1">
                          <a:effectLst/>
                        </a:rPr>
                        <a:t>Totoki</a:t>
                      </a:r>
                      <a:r>
                        <a:rPr lang="en-US" sz="1600" u="none" strike="noStrike" dirty="0">
                          <a:effectLst/>
                        </a:rPr>
                        <a:t> et al.,</a:t>
                      </a:r>
                      <a:r>
                        <a:rPr lang="en-US" sz="1600" u="none" strike="noStrike" baseline="0" dirty="0">
                          <a:effectLst/>
                        </a:rPr>
                        <a:t> 2014 </a:t>
                      </a:r>
                      <a:r>
                        <a:rPr lang="en-US" sz="1600" u="none" strike="noStrike" dirty="0">
                          <a:effectLst/>
                        </a:rPr>
                        <a:t>, Fujimoto</a:t>
                      </a:r>
                      <a:r>
                        <a:rPr lang="en-US" sz="1600" u="none" strike="noStrike" baseline="0" dirty="0">
                          <a:effectLst/>
                        </a:rPr>
                        <a:t> et al., 2016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NR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5734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ARID2</a:t>
                      </a:r>
                      <a:endParaRPr lang="en-US" sz="1600" b="0" i="1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0.09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TSG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Observed in multiple other HCC genomic studies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0.05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421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RPS6KA3</a:t>
                      </a:r>
                      <a:endParaRPr lang="en-US" sz="1600" b="0" i="1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0.08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Observed in multiple other HCC genomic studies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0.04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6494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IRF2</a:t>
                      </a:r>
                      <a:endParaRPr lang="en-US" sz="1600" b="0" i="1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0.06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Reported as an HCC TSG in </a:t>
                      </a:r>
                      <a:r>
                        <a:rPr lang="en-US" sz="1600" u="none" strike="noStrike" dirty="0" err="1">
                          <a:effectLst/>
                        </a:rPr>
                        <a:t>Guichard</a:t>
                      </a:r>
                      <a:r>
                        <a:rPr lang="en-US" sz="1600" u="none" strike="noStrike" baseline="0" dirty="0">
                          <a:effectLst/>
                        </a:rPr>
                        <a:t> et al., 2012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NR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53449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RAG1</a:t>
                      </a:r>
                      <a:endParaRPr lang="en-US" sz="1600" b="0" i="1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0.06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Activation of immunoglobulin V-D-J recombination.; not likely to have a role in hepatocytes or liver cancer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NR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421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RB1</a:t>
                      </a:r>
                      <a:endParaRPr lang="en-US" sz="1600" b="0" i="1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0.06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TSG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Observed in multiple other HCC genomic studies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0.04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40296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 err="1">
                          <a:effectLst/>
                        </a:rPr>
                        <a:t>PBRM1</a:t>
                      </a:r>
                      <a:endParaRPr lang="en-US" sz="1600" b="0" i="1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0.05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TSG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Observed in multiple other HCC genomic studies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NR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1095642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52400"/>
            <a:ext cx="7239000" cy="838200"/>
          </a:xfrm>
        </p:spPr>
        <p:txBody>
          <a:bodyPr/>
          <a:lstStyle/>
          <a:p>
            <a:pPr algn="l"/>
            <a:r>
              <a:rPr lang="en-US" sz="3600" dirty="0"/>
              <a:t>Variable and diverse AA content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737600" y="6127752"/>
            <a:ext cx="2844800" cy="365125"/>
          </a:xfrm>
        </p:spPr>
        <p:txBody>
          <a:bodyPr/>
          <a:lstStyle/>
          <a:p>
            <a:pPr>
              <a:defRPr/>
            </a:pPr>
            <a:fld id="{47EB465D-2B07-4782-9D38-CDF7B0E66DA7}" type="slidenum">
              <a:rPr lang="en-US" smtClean="0"/>
              <a:pPr>
                <a:defRPr/>
              </a:pPr>
              <a:t>53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 rot="10800000">
            <a:off x="152400" y="2895600"/>
            <a:ext cx="1046440" cy="299362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en-US" sz="2800" dirty="0"/>
              <a:t> Each row is a different AA analog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28600" y="838200"/>
            <a:ext cx="102108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关木通 </a:t>
            </a:r>
            <a:r>
              <a:rPr lang="en-US" altLang="zh-CN" sz="3200" dirty="0"/>
              <a:t>guān mù tōng (stem of</a:t>
            </a:r>
          </a:p>
          <a:p>
            <a:r>
              <a:rPr lang="en-US" altLang="zh-CN" sz="3200" i="1" dirty="0"/>
              <a:t>Aristolochia manshuriensis</a:t>
            </a:r>
            <a:r>
              <a:rPr lang="en-US" altLang="zh-CN" sz="3200" dirty="0"/>
              <a:t>)</a:t>
            </a:r>
            <a:endParaRPr lang="en-US" sz="3200" dirty="0"/>
          </a:p>
        </p:txBody>
      </p:sp>
      <p:sp>
        <p:nvSpPr>
          <p:cNvPr id="27" name="TextBox 26"/>
          <p:cNvSpPr txBox="1"/>
          <p:nvPr/>
        </p:nvSpPr>
        <p:spPr>
          <a:xfrm rot="16200000">
            <a:off x="5648330" y="-1076330"/>
            <a:ext cx="615553" cy="6425813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en-US" sz="2800" dirty="0"/>
              <a:t> Each column is a sample  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11734800" y="1143000"/>
            <a:ext cx="369333" cy="4724401"/>
            <a:chOff x="11734800" y="1371599"/>
            <a:chExt cx="369333" cy="4724401"/>
          </a:xfrm>
        </p:grpSpPr>
        <p:sp>
          <p:nvSpPr>
            <p:cNvPr id="5" name="TextBox 4"/>
            <p:cNvSpPr txBox="1"/>
            <p:nvPr/>
          </p:nvSpPr>
          <p:spPr>
            <a:xfrm rot="16200000">
              <a:off x="10933299" y="2173101"/>
              <a:ext cx="19723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High concentration</a:t>
              </a: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11734800" y="1752600"/>
              <a:ext cx="369332" cy="4343400"/>
              <a:chOff x="11734800" y="1752600"/>
              <a:chExt cx="369332" cy="4343400"/>
            </a:xfrm>
          </p:grpSpPr>
          <p:sp>
            <p:nvSpPr>
              <p:cNvPr id="15" name="TextBox 14"/>
              <p:cNvSpPr txBox="1"/>
              <p:nvPr/>
            </p:nvSpPr>
            <p:spPr>
              <a:xfrm rot="16200000">
                <a:off x="9747766" y="3739634"/>
                <a:ext cx="4343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Low concentration</a:t>
                </a:r>
              </a:p>
            </p:txBody>
          </p:sp>
          <p:sp>
            <p:nvSpPr>
              <p:cNvPr id="6" name="Up Arrow 5"/>
              <p:cNvSpPr/>
              <p:nvPr/>
            </p:nvSpPr>
            <p:spPr>
              <a:xfrm>
                <a:off x="11843266" y="3505200"/>
                <a:ext cx="152400" cy="457200"/>
              </a:xfrm>
              <a:prstGeom prst="up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9" name="TextBox 8"/>
          <p:cNvSpPr txBox="1"/>
          <p:nvPr/>
        </p:nvSpPr>
        <p:spPr>
          <a:xfrm>
            <a:off x="5279666" y="3836918"/>
            <a:ext cx="45501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Michl et al., 2015, J. Natural Products </a:t>
            </a:r>
            <a:r>
              <a:rPr lang="en-US" dirty="0" err="1"/>
              <a:t>doi:10.1021</a:t>
            </a:r>
            <a:r>
              <a:rPr lang="en-US" dirty="0"/>
              <a:t>/</a:t>
            </a:r>
            <a:r>
              <a:rPr lang="en-US" dirty="0" err="1"/>
              <a:t>acs.jnatprod.5b00556</a:t>
            </a:r>
            <a:endParaRPr lang="en-US" dirty="0"/>
          </a:p>
        </p:txBody>
      </p:sp>
      <p:pic>
        <p:nvPicPr>
          <p:cNvPr id="1026" name="Picture 2" descr="关木通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20431"/>
            <a:ext cx="2286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/>
          <p:nvPr/>
        </p:nvPicPr>
        <p:blipFill rotWithShape="1">
          <a:blip r:embed="rId4"/>
          <a:srcRect l="83416" t="34430" r="15927" b="25023"/>
          <a:stretch/>
        </p:blipFill>
        <p:spPr bwMode="auto">
          <a:xfrm>
            <a:off x="3893724" y="2362199"/>
            <a:ext cx="678276" cy="4179333"/>
          </a:xfrm>
          <a:prstGeom prst="rect">
            <a:avLst/>
          </a:prstGeom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43A679D-47CE-FC7E-B46F-14D7C0BBA526}"/>
              </a:ext>
            </a:extLst>
          </p:cNvPr>
          <p:cNvPicPr/>
          <p:nvPr/>
        </p:nvPicPr>
        <p:blipFill rotWithShape="1">
          <a:blip r:embed="rId4"/>
          <a:srcRect l="28180" t="34430" r="71175" b="25023"/>
          <a:stretch/>
        </p:blipFill>
        <p:spPr bwMode="auto">
          <a:xfrm>
            <a:off x="1772960" y="2362199"/>
            <a:ext cx="665440" cy="4179333"/>
          </a:xfrm>
          <a:prstGeom prst="rect">
            <a:avLst/>
          </a:prstGeom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88995FF-DFC6-55F7-65F4-2C682A28AD13}"/>
              </a:ext>
            </a:extLst>
          </p:cNvPr>
          <p:cNvPicPr/>
          <p:nvPr/>
        </p:nvPicPr>
        <p:blipFill rotWithShape="1">
          <a:blip r:embed="rId4"/>
          <a:srcRect l="38982" t="34430" r="60304" b="25023"/>
          <a:stretch/>
        </p:blipFill>
        <p:spPr bwMode="auto">
          <a:xfrm>
            <a:off x="2438400" y="2362199"/>
            <a:ext cx="737241" cy="4179333"/>
          </a:xfrm>
          <a:prstGeom prst="rect">
            <a:avLst/>
          </a:prstGeom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8AD4A2A-5A0B-0F58-4329-C4038B3B4214}"/>
              </a:ext>
            </a:extLst>
          </p:cNvPr>
          <p:cNvPicPr/>
          <p:nvPr/>
        </p:nvPicPr>
        <p:blipFill rotWithShape="1">
          <a:blip r:embed="rId4"/>
          <a:srcRect l="68551" t="34430" r="30674" b="25023"/>
          <a:stretch/>
        </p:blipFill>
        <p:spPr bwMode="auto">
          <a:xfrm>
            <a:off x="3151477" y="2362199"/>
            <a:ext cx="800642" cy="4179333"/>
          </a:xfrm>
          <a:prstGeom prst="rect">
            <a:avLst/>
          </a:prstGeom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79231462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9229" y="228600"/>
            <a:ext cx="10689771" cy="685800"/>
          </a:xfrm>
        </p:spPr>
        <p:txBody>
          <a:bodyPr/>
          <a:lstStyle/>
          <a:p>
            <a:pPr algn="l"/>
            <a:r>
              <a:rPr lang="en-US" sz="3600" dirty="0"/>
              <a:t>Variable and diverse AA content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737600" y="6127752"/>
            <a:ext cx="2844800" cy="365125"/>
          </a:xfrm>
        </p:spPr>
        <p:txBody>
          <a:bodyPr/>
          <a:lstStyle/>
          <a:p>
            <a:pPr>
              <a:defRPr/>
            </a:pPr>
            <a:fld id="{47EB465D-2B07-4782-9D38-CDF7B0E66DA7}" type="slidenum">
              <a:rPr lang="en-US" smtClean="0"/>
              <a:pPr>
                <a:defRPr/>
              </a:pPr>
              <a:t>54</a:t>
            </a:fld>
            <a:endParaRPr lang="en-US"/>
          </a:p>
        </p:txBody>
      </p:sp>
      <p:pic>
        <p:nvPicPr>
          <p:cNvPr id="4" name="Picture 3"/>
          <p:cNvPicPr/>
          <p:nvPr/>
        </p:nvPicPr>
        <p:blipFill rotWithShape="1">
          <a:blip r:embed="rId2"/>
          <a:srcRect l="62191" t="34430" r="32887" b="25023"/>
          <a:stretch/>
        </p:blipFill>
        <p:spPr bwMode="auto">
          <a:xfrm>
            <a:off x="7525511" y="2360406"/>
            <a:ext cx="780286" cy="3735596"/>
          </a:xfrm>
          <a:prstGeom prst="rect">
            <a:avLst/>
          </a:prstGeom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5" name="TextBox 14"/>
          <p:cNvSpPr txBox="1"/>
          <p:nvPr/>
        </p:nvSpPr>
        <p:spPr>
          <a:xfrm rot="16200000">
            <a:off x="6527798" y="-507010"/>
            <a:ext cx="615553" cy="5054213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en-US" sz="2800" dirty="0"/>
              <a:t> Each column is a sample 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6200" y="1219200"/>
            <a:ext cx="113557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/>
              <a:t>天仙藤 </a:t>
            </a:r>
            <a:r>
              <a:rPr lang="en-US" altLang="zh-CN" sz="3200" dirty="0" err="1"/>
              <a:t>tiān</a:t>
            </a:r>
            <a:r>
              <a:rPr lang="en-US" altLang="zh-CN" sz="3200" dirty="0"/>
              <a:t> </a:t>
            </a:r>
            <a:r>
              <a:rPr lang="en-US" altLang="zh-CN" sz="3200" dirty="0" err="1"/>
              <a:t>xiān</a:t>
            </a:r>
            <a:r>
              <a:rPr lang="en-US" altLang="zh-CN" sz="3200" dirty="0"/>
              <a:t> </a:t>
            </a:r>
            <a:r>
              <a:rPr lang="en-US" altLang="zh-CN" sz="3200" dirty="0" err="1"/>
              <a:t>téng</a:t>
            </a:r>
            <a:r>
              <a:rPr lang="en-US" altLang="zh-CN" sz="3200" dirty="0"/>
              <a:t> (thin stems and leaves of </a:t>
            </a:r>
            <a:r>
              <a:rPr lang="en-US" altLang="zh-CN" sz="3200" i="1" dirty="0"/>
              <a:t>Aristolochia debilis</a:t>
            </a:r>
            <a:r>
              <a:rPr lang="en-US" altLang="zh-CN" sz="3200" dirty="0"/>
              <a:t>)</a:t>
            </a:r>
            <a:endParaRPr lang="en-US" sz="3200" dirty="0"/>
          </a:p>
        </p:txBody>
      </p:sp>
      <p:sp>
        <p:nvSpPr>
          <p:cNvPr id="12" name="Rectangle 11"/>
          <p:cNvSpPr/>
          <p:nvPr/>
        </p:nvSpPr>
        <p:spPr>
          <a:xfrm>
            <a:off x="7525512" y="2362201"/>
            <a:ext cx="152400" cy="3657600"/>
          </a:xfrm>
          <a:prstGeom prst="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8153400" y="2362201"/>
            <a:ext cx="152400" cy="3657600"/>
          </a:xfrm>
          <a:prstGeom prst="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9950789" y="1729476"/>
            <a:ext cx="369333" cy="4724401"/>
            <a:chOff x="11734800" y="1371599"/>
            <a:chExt cx="369333" cy="4724401"/>
          </a:xfrm>
        </p:grpSpPr>
        <p:sp>
          <p:nvSpPr>
            <p:cNvPr id="11" name="TextBox 10"/>
            <p:cNvSpPr txBox="1"/>
            <p:nvPr/>
          </p:nvSpPr>
          <p:spPr>
            <a:xfrm rot="16200000">
              <a:off x="10933299" y="2173101"/>
              <a:ext cx="19723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High concentration</a:t>
              </a:r>
            </a:p>
          </p:txBody>
        </p:sp>
        <p:grpSp>
          <p:nvGrpSpPr>
            <p:cNvPr id="13" name="Group 12"/>
            <p:cNvGrpSpPr/>
            <p:nvPr/>
          </p:nvGrpSpPr>
          <p:grpSpPr>
            <a:xfrm>
              <a:off x="11734800" y="1752600"/>
              <a:ext cx="369332" cy="4343400"/>
              <a:chOff x="11734800" y="1752600"/>
              <a:chExt cx="369332" cy="4343400"/>
            </a:xfrm>
          </p:grpSpPr>
          <p:sp>
            <p:nvSpPr>
              <p:cNvPr id="16" name="TextBox 15"/>
              <p:cNvSpPr txBox="1"/>
              <p:nvPr/>
            </p:nvSpPr>
            <p:spPr>
              <a:xfrm rot="16200000">
                <a:off x="9747766" y="3739634"/>
                <a:ext cx="4343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Low concentration</a:t>
                </a:r>
              </a:p>
            </p:txBody>
          </p:sp>
          <p:sp>
            <p:nvSpPr>
              <p:cNvPr id="17" name="Up Arrow 16"/>
              <p:cNvSpPr/>
              <p:nvPr/>
            </p:nvSpPr>
            <p:spPr>
              <a:xfrm>
                <a:off x="11843266" y="3505200"/>
                <a:ext cx="152400" cy="457200"/>
              </a:xfrm>
              <a:prstGeom prst="up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8" name="TextBox 17"/>
          <p:cNvSpPr txBox="1"/>
          <p:nvPr/>
        </p:nvSpPr>
        <p:spPr>
          <a:xfrm>
            <a:off x="4267200" y="6400800"/>
            <a:ext cx="6915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Michl et al., 2015, J. Natural Products </a:t>
            </a:r>
            <a:r>
              <a:rPr lang="en-US" dirty="0" err="1"/>
              <a:t>doi:10.1021</a:t>
            </a:r>
            <a:r>
              <a:rPr lang="en-US" dirty="0"/>
              <a:t>/</a:t>
            </a:r>
            <a:r>
              <a:rPr lang="en-US" dirty="0" err="1"/>
              <a:t>acs.jnatprod.5b00556</a:t>
            </a:r>
            <a:endParaRPr lang="en-US" dirty="0"/>
          </a:p>
        </p:txBody>
      </p:sp>
      <p:pic>
        <p:nvPicPr>
          <p:cNvPr id="2050" name="Picture 2" descr="天仙藤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9968" y="2475803"/>
            <a:ext cx="3657600" cy="3657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Down Arrow 4"/>
          <p:cNvSpPr/>
          <p:nvPr/>
        </p:nvSpPr>
        <p:spPr>
          <a:xfrm rot="3054946">
            <a:off x="8606270" y="5230742"/>
            <a:ext cx="265579" cy="704290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Down Arrow 19"/>
          <p:cNvSpPr/>
          <p:nvPr/>
        </p:nvSpPr>
        <p:spPr>
          <a:xfrm rot="3054946">
            <a:off x="8530070" y="3097144"/>
            <a:ext cx="265579" cy="704290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Down Arrow 22"/>
          <p:cNvSpPr/>
          <p:nvPr/>
        </p:nvSpPr>
        <p:spPr>
          <a:xfrm rot="3054946">
            <a:off x="7920470" y="2792342"/>
            <a:ext cx="265579" cy="704290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0BF3BEB-765D-49F9-8AEC-6BA14EEE3B59}"/>
              </a:ext>
            </a:extLst>
          </p:cNvPr>
          <p:cNvPicPr/>
          <p:nvPr/>
        </p:nvPicPr>
        <p:blipFill rotWithShape="1">
          <a:blip r:embed="rId2"/>
          <a:srcRect l="86307" t="34430" r="9955" b="38341"/>
          <a:stretch/>
        </p:blipFill>
        <p:spPr bwMode="auto">
          <a:xfrm>
            <a:off x="9421335" y="2672951"/>
            <a:ext cx="592597" cy="2508649"/>
          </a:xfrm>
          <a:prstGeom prst="rect">
            <a:avLst/>
          </a:prstGeom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EA327D54-2E12-4316-BB88-D7A497DCA185}"/>
              </a:ext>
            </a:extLst>
          </p:cNvPr>
          <p:cNvSpPr txBox="1"/>
          <p:nvPr/>
        </p:nvSpPr>
        <p:spPr>
          <a:xfrm rot="10800000">
            <a:off x="6632974" y="2726550"/>
            <a:ext cx="923330" cy="299362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en-US" sz="2400" dirty="0"/>
              <a:t> Each row is a different AA analog</a:t>
            </a:r>
          </a:p>
        </p:txBody>
      </p:sp>
    </p:spTree>
    <p:extLst>
      <p:ext uri="{BB962C8B-B14F-4D97-AF65-F5344CB8AC3E}">
        <p14:creationId xmlns:p14="http://schemas.microsoft.com/office/powerpoint/2010/main" val="25215965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75" name="Picture 107" descr="nature07943-f1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773" b="60204"/>
          <a:stretch/>
        </p:blipFill>
        <p:spPr bwMode="auto">
          <a:xfrm>
            <a:off x="3474720" y="2357440"/>
            <a:ext cx="2590800" cy="835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2926080" y="2343150"/>
            <a:ext cx="2686050" cy="2857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2895602" y="3314700"/>
            <a:ext cx="3348989" cy="826532"/>
            <a:chOff x="304800" y="3276600"/>
            <a:chExt cx="4465319" cy="1102043"/>
          </a:xfrm>
        </p:grpSpPr>
        <p:sp>
          <p:nvSpPr>
            <p:cNvPr id="4" name="Down Arrow 3"/>
            <p:cNvSpPr/>
            <p:nvPr/>
          </p:nvSpPr>
          <p:spPr>
            <a:xfrm>
              <a:off x="3962400" y="3276600"/>
              <a:ext cx="457200" cy="38100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04800" y="3886200"/>
              <a:ext cx="4465319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  <a:r>
                <a:rPr lang="en-US" dirty="0" err="1"/>
                <a:t>ACGTCCTAGTCAAAATCGAGCC</a:t>
              </a:r>
              <a:r>
                <a:rPr lang="en-US" dirty="0"/>
                <a:t>…</a:t>
              </a:r>
            </a:p>
          </p:txBody>
        </p:sp>
      </p:grpSp>
      <p:sp>
        <p:nvSpPr>
          <p:cNvPr id="15" name="Text Box 8"/>
          <p:cNvSpPr txBox="1">
            <a:spLocks noChangeArrowheads="1"/>
          </p:cNvSpPr>
          <p:nvPr/>
        </p:nvSpPr>
        <p:spPr bwMode="auto">
          <a:xfrm>
            <a:off x="1524001" y="331113"/>
            <a:ext cx="6542313" cy="1905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b" anchorCtr="1">
            <a:spAutoFit/>
          </a:bodyPr>
          <a:lstStyle/>
          <a:p>
            <a:pPr>
              <a:lnSpc>
                <a:spcPts val="700"/>
              </a:lnSpc>
            </a:pPr>
            <a:endParaRPr lang="en-GB" altLang="en-US" sz="2800" dirty="0"/>
          </a:p>
          <a:p>
            <a:r>
              <a:rPr lang="en-GB" altLang="en-US" sz="2800" dirty="0"/>
              <a:t>We usually detect somatic mutations by DNA sequencing normal cells </a:t>
            </a:r>
            <a:r>
              <a:rPr lang="en-GB" altLang="en-US" sz="2800" dirty="0">
                <a:solidFill>
                  <a:schemeClr val="bg1"/>
                </a:solidFill>
              </a:rPr>
              <a:t>and tumour cells</a:t>
            </a:r>
          </a:p>
          <a:p>
            <a:endParaRPr lang="en-GB" altLang="en-US" sz="2800" dirty="0"/>
          </a:p>
        </p:txBody>
      </p:sp>
      <p:sp>
        <p:nvSpPr>
          <p:cNvPr id="16" name="Oval 15"/>
          <p:cNvSpPr/>
          <p:nvPr/>
        </p:nvSpPr>
        <p:spPr>
          <a:xfrm>
            <a:off x="5581650" y="2514600"/>
            <a:ext cx="571500" cy="7429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1350"/>
          </a:p>
        </p:txBody>
      </p:sp>
      <p:sp>
        <p:nvSpPr>
          <p:cNvPr id="3" name="TextBox 2"/>
          <p:cNvSpPr txBox="1"/>
          <p:nvPr/>
        </p:nvSpPr>
        <p:spPr>
          <a:xfrm>
            <a:off x="5170714" y="2068286"/>
            <a:ext cx="1306286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Normal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268686" y="2100943"/>
            <a:ext cx="1306286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Normal</a:t>
            </a:r>
          </a:p>
        </p:txBody>
      </p:sp>
    </p:spTree>
    <p:extLst>
      <p:ext uri="{BB962C8B-B14F-4D97-AF65-F5344CB8AC3E}">
        <p14:creationId xmlns:p14="http://schemas.microsoft.com/office/powerpoint/2010/main" val="35685625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2895600" y="2090057"/>
            <a:ext cx="6777991" cy="3129643"/>
            <a:chOff x="2895600" y="2090057"/>
            <a:chExt cx="6777991" cy="3129643"/>
          </a:xfrm>
        </p:grpSpPr>
        <p:pic>
          <p:nvPicPr>
            <p:cNvPr id="7275" name="Picture 107" descr="nature07943-f1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1703" b="60204"/>
            <a:stretch/>
          </p:blipFill>
          <p:spPr bwMode="auto">
            <a:xfrm>
              <a:off x="3467100" y="2357440"/>
              <a:ext cx="4743450" cy="8358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/>
            <p:cNvSpPr/>
            <p:nvPr/>
          </p:nvSpPr>
          <p:spPr>
            <a:xfrm>
              <a:off x="2895600" y="2362200"/>
              <a:ext cx="2686050" cy="28575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6096000" y="2286000"/>
              <a:ext cx="1600200" cy="28575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2895602" y="3314700"/>
              <a:ext cx="3348989" cy="826532"/>
              <a:chOff x="304800" y="3276600"/>
              <a:chExt cx="4465319" cy="1102043"/>
            </a:xfrm>
          </p:grpSpPr>
          <p:sp>
            <p:nvSpPr>
              <p:cNvPr id="4" name="Down Arrow 3"/>
              <p:cNvSpPr/>
              <p:nvPr/>
            </p:nvSpPr>
            <p:spPr>
              <a:xfrm>
                <a:off x="3962400" y="3276600"/>
                <a:ext cx="457200" cy="381000"/>
              </a:xfrm>
              <a:prstGeom prst="down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6" name="TextBox 5"/>
              <p:cNvSpPr txBox="1"/>
              <p:nvPr/>
            </p:nvSpPr>
            <p:spPr>
              <a:xfrm>
                <a:off x="304800" y="3886200"/>
                <a:ext cx="4465319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…</a:t>
                </a:r>
                <a:r>
                  <a:rPr lang="en-US" dirty="0" err="1"/>
                  <a:t>ACGTCCTAGTC</a:t>
                </a:r>
                <a:r>
                  <a:rPr lang="en-US" b="1" dirty="0" err="1">
                    <a:solidFill>
                      <a:srgbClr val="00B0F0"/>
                    </a:solidFill>
                  </a:rPr>
                  <a:t>A</a:t>
                </a:r>
                <a:r>
                  <a:rPr lang="en-US" dirty="0" err="1"/>
                  <a:t>AAATCGAGCC</a:t>
                </a:r>
                <a:r>
                  <a:rPr lang="en-US" dirty="0"/>
                  <a:t>…</a:t>
                </a:r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>
              <a:off x="6324602" y="3314700"/>
              <a:ext cx="3348989" cy="826532"/>
              <a:chOff x="4876800" y="3276600"/>
              <a:chExt cx="4465319" cy="1102043"/>
            </a:xfrm>
          </p:grpSpPr>
          <p:sp>
            <p:nvSpPr>
              <p:cNvPr id="13" name="Down Arrow 12"/>
              <p:cNvSpPr/>
              <p:nvPr/>
            </p:nvSpPr>
            <p:spPr>
              <a:xfrm>
                <a:off x="6781800" y="3276600"/>
                <a:ext cx="457200" cy="381000"/>
              </a:xfrm>
              <a:prstGeom prst="down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4876800" y="3886200"/>
                <a:ext cx="4465319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…</a:t>
                </a:r>
                <a:r>
                  <a:rPr lang="en-US" dirty="0" err="1"/>
                  <a:t>ACGTCCTAGTC</a:t>
                </a:r>
                <a:r>
                  <a:rPr lang="en-US" b="1" dirty="0" err="1">
                    <a:solidFill>
                      <a:srgbClr val="FF0000"/>
                    </a:solidFill>
                  </a:rPr>
                  <a:t>T</a:t>
                </a:r>
                <a:r>
                  <a:rPr lang="en-US" dirty="0" err="1"/>
                  <a:t>AAATCGAGCC</a:t>
                </a:r>
                <a:r>
                  <a:rPr lang="en-US" dirty="0"/>
                  <a:t>…</a:t>
                </a:r>
              </a:p>
            </p:txBody>
          </p:sp>
        </p:grpSp>
        <p:sp>
          <p:nvSpPr>
            <p:cNvPr id="17" name="Oval 16"/>
            <p:cNvSpPr/>
            <p:nvPr/>
          </p:nvSpPr>
          <p:spPr>
            <a:xfrm>
              <a:off x="5581650" y="2514600"/>
              <a:ext cx="571500" cy="74295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sz="1350"/>
            </a:p>
          </p:txBody>
        </p:sp>
        <p:sp>
          <p:nvSpPr>
            <p:cNvPr id="18" name="Oval 17"/>
            <p:cNvSpPr/>
            <p:nvPr/>
          </p:nvSpPr>
          <p:spPr>
            <a:xfrm>
              <a:off x="7696200" y="2514600"/>
              <a:ext cx="571500" cy="74295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sz="135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268686" y="2100943"/>
              <a:ext cx="1306286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Normal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7347857" y="2090057"/>
              <a:ext cx="1306286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Tumor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499A1AC-F227-4DD1-BDB1-067C23E2E0EF}"/>
              </a:ext>
            </a:extLst>
          </p:cNvPr>
          <p:cNvGrpSpPr/>
          <p:nvPr/>
        </p:nvGrpSpPr>
        <p:grpSpPr>
          <a:xfrm>
            <a:off x="1524001" y="331113"/>
            <a:ext cx="8039099" cy="1905650"/>
            <a:chOff x="1524001" y="331113"/>
            <a:chExt cx="8039099" cy="1905650"/>
          </a:xfrm>
        </p:grpSpPr>
        <p:sp>
          <p:nvSpPr>
            <p:cNvPr id="23" name="Text Box 8">
              <a:extLst>
                <a:ext uri="{FF2B5EF4-FFF2-40B4-BE49-F238E27FC236}">
                  <a16:creationId xmlns:a16="http://schemas.microsoft.com/office/drawing/2014/main" id="{7089B540-4236-466D-AA2D-4877D69F868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24001" y="331113"/>
              <a:ext cx="6542313" cy="19056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b" anchorCtr="1">
              <a:spAutoFit/>
            </a:bodyPr>
            <a:lstStyle/>
            <a:p>
              <a:pPr>
                <a:lnSpc>
                  <a:spcPts val="700"/>
                </a:lnSpc>
              </a:pPr>
              <a:endParaRPr lang="en-GB" altLang="en-US" sz="2800" dirty="0"/>
            </a:p>
            <a:p>
              <a:r>
                <a:rPr lang="en-GB" altLang="en-US" sz="2800" dirty="0"/>
                <a:t>We usually detect somatic mutations by DNA sequencing normal cells </a:t>
              </a:r>
              <a:r>
                <a:rPr lang="en-GB" altLang="en-US" sz="2800" dirty="0">
                  <a:solidFill>
                    <a:schemeClr val="bg1"/>
                  </a:solidFill>
                </a:rPr>
                <a:t>and tumour cells</a:t>
              </a:r>
            </a:p>
            <a:p>
              <a:endParaRPr lang="en-GB" altLang="en-US" sz="2800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D0ED33E-85F4-45B8-8957-BABDC84B5930}"/>
                </a:ext>
              </a:extLst>
            </p:cNvPr>
            <p:cNvSpPr txBox="1"/>
            <p:nvPr/>
          </p:nvSpPr>
          <p:spPr>
            <a:xfrm>
              <a:off x="6896100" y="1171324"/>
              <a:ext cx="26670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and tumor cells</a:t>
              </a:r>
              <a:endParaRPr lang="en-SG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26694280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2895600" y="2090057"/>
            <a:ext cx="7543800" cy="3800173"/>
            <a:chOff x="2895600" y="2090057"/>
            <a:chExt cx="7543800" cy="3800173"/>
          </a:xfrm>
        </p:grpSpPr>
        <p:pic>
          <p:nvPicPr>
            <p:cNvPr id="7275" name="Picture 107" descr="nature07943-f1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1703" b="60204"/>
            <a:stretch/>
          </p:blipFill>
          <p:spPr bwMode="auto">
            <a:xfrm>
              <a:off x="3467100" y="2357440"/>
              <a:ext cx="4743450" cy="8358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/>
            <p:cNvSpPr/>
            <p:nvPr/>
          </p:nvSpPr>
          <p:spPr>
            <a:xfrm>
              <a:off x="2895600" y="2343150"/>
              <a:ext cx="2686050" cy="28575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6096000" y="2286000"/>
              <a:ext cx="1600200" cy="28575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2895602" y="3314700"/>
              <a:ext cx="3348989" cy="826532"/>
              <a:chOff x="304800" y="3276600"/>
              <a:chExt cx="4465319" cy="1102043"/>
            </a:xfrm>
          </p:grpSpPr>
          <p:sp>
            <p:nvSpPr>
              <p:cNvPr id="4" name="Down Arrow 3"/>
              <p:cNvSpPr/>
              <p:nvPr/>
            </p:nvSpPr>
            <p:spPr>
              <a:xfrm>
                <a:off x="3962400" y="3276600"/>
                <a:ext cx="457200" cy="381000"/>
              </a:xfrm>
              <a:prstGeom prst="down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6" name="TextBox 5"/>
              <p:cNvSpPr txBox="1"/>
              <p:nvPr/>
            </p:nvSpPr>
            <p:spPr>
              <a:xfrm>
                <a:off x="304800" y="3886200"/>
                <a:ext cx="4465319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…</a:t>
                </a:r>
                <a:r>
                  <a:rPr lang="en-US" dirty="0" err="1"/>
                  <a:t>ACGTCCTAGTC</a:t>
                </a:r>
                <a:r>
                  <a:rPr lang="en-US" b="1" dirty="0" err="1">
                    <a:solidFill>
                      <a:srgbClr val="00B0F0"/>
                    </a:solidFill>
                  </a:rPr>
                  <a:t>A</a:t>
                </a:r>
                <a:r>
                  <a:rPr lang="en-US" dirty="0" err="1"/>
                  <a:t>AAATCGAGCC</a:t>
                </a:r>
                <a:r>
                  <a:rPr lang="en-US" dirty="0"/>
                  <a:t>…</a:t>
                </a:r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>
              <a:off x="6324602" y="3314700"/>
              <a:ext cx="3348989" cy="826532"/>
              <a:chOff x="4876800" y="3276600"/>
              <a:chExt cx="4465319" cy="1102043"/>
            </a:xfrm>
          </p:grpSpPr>
          <p:sp>
            <p:nvSpPr>
              <p:cNvPr id="13" name="Down Arrow 12"/>
              <p:cNvSpPr/>
              <p:nvPr/>
            </p:nvSpPr>
            <p:spPr>
              <a:xfrm>
                <a:off x="6781800" y="3276600"/>
                <a:ext cx="457200" cy="381000"/>
              </a:xfrm>
              <a:prstGeom prst="down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4876800" y="3886200"/>
                <a:ext cx="4465319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…</a:t>
                </a:r>
                <a:r>
                  <a:rPr lang="en-US" dirty="0" err="1"/>
                  <a:t>ACGTCCTAGTC</a:t>
                </a:r>
                <a:r>
                  <a:rPr lang="en-US" b="1" dirty="0" err="1">
                    <a:solidFill>
                      <a:srgbClr val="FF0000"/>
                    </a:solidFill>
                  </a:rPr>
                  <a:t>T</a:t>
                </a:r>
                <a:r>
                  <a:rPr lang="en-US" dirty="0" err="1"/>
                  <a:t>AAATCGAGCC</a:t>
                </a:r>
                <a:r>
                  <a:rPr lang="en-US" dirty="0"/>
                  <a:t>…</a:t>
                </a:r>
              </a:p>
            </p:txBody>
          </p:sp>
        </p:grpSp>
        <p:sp>
          <p:nvSpPr>
            <p:cNvPr id="3" name="Right Arrow 2"/>
            <p:cNvSpPr/>
            <p:nvPr/>
          </p:nvSpPr>
          <p:spPr>
            <a:xfrm rot="19111568">
              <a:off x="3868629" y="4267846"/>
              <a:ext cx="742950" cy="28575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6" name="Right Arrow 15"/>
            <p:cNvSpPr/>
            <p:nvPr/>
          </p:nvSpPr>
          <p:spPr>
            <a:xfrm rot="19111568">
              <a:off x="7183329" y="4267845"/>
              <a:ext cx="742950" cy="285750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054805" y="4686301"/>
              <a:ext cx="336842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100" dirty="0">
                  <a:solidFill>
                    <a:srgbClr val="FF0000"/>
                  </a:solidFill>
                </a:rPr>
                <a:t>Somatic mutation from </a:t>
              </a:r>
              <a:r>
                <a:rPr lang="en-US" sz="2400" b="1" dirty="0">
                  <a:solidFill>
                    <a:srgbClr val="00B0F0"/>
                  </a:solidFill>
                </a:rPr>
                <a:t>A</a:t>
              </a:r>
              <a:r>
                <a:rPr lang="en-US" sz="2100" dirty="0"/>
                <a:t> &gt; </a:t>
              </a:r>
              <a:r>
                <a:rPr lang="en-US" sz="2400" b="1" dirty="0">
                  <a:solidFill>
                    <a:srgbClr val="FF0000"/>
                  </a:solidFill>
                </a:rPr>
                <a:t>T</a:t>
              </a:r>
            </a:p>
          </p:txBody>
        </p:sp>
        <p:sp>
          <p:nvSpPr>
            <p:cNvPr id="17" name="Oval 16"/>
            <p:cNvSpPr/>
            <p:nvPr/>
          </p:nvSpPr>
          <p:spPr>
            <a:xfrm>
              <a:off x="5581650" y="2514600"/>
              <a:ext cx="571500" cy="74295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sz="1350"/>
            </a:p>
          </p:txBody>
        </p:sp>
        <p:sp>
          <p:nvSpPr>
            <p:cNvPr id="18" name="Oval 17"/>
            <p:cNvSpPr/>
            <p:nvPr/>
          </p:nvSpPr>
          <p:spPr>
            <a:xfrm>
              <a:off x="7696200" y="2514600"/>
              <a:ext cx="571500" cy="74295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sz="135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268686" y="2100943"/>
              <a:ext cx="1306286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Normal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7347857" y="2090057"/>
              <a:ext cx="1306286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Tumor</a:t>
              </a:r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5486400" y="5105400"/>
              <a:ext cx="4953000" cy="784830"/>
              <a:chOff x="5486400" y="5105400"/>
              <a:chExt cx="4953000" cy="784830"/>
            </a:xfrm>
          </p:grpSpPr>
          <p:sp>
            <p:nvSpPr>
              <p:cNvPr id="23" name="TextBox 22"/>
              <p:cNvSpPr txBox="1"/>
              <p:nvPr/>
            </p:nvSpPr>
            <p:spPr>
              <a:xfrm>
                <a:off x="5486400" y="5105400"/>
                <a:ext cx="4953000" cy="7848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100" dirty="0"/>
                  <a:t>C</a:t>
                </a:r>
                <a:r>
                  <a:rPr lang="en-US" sz="2400" b="1" dirty="0">
                    <a:solidFill>
                      <a:srgbClr val="00B0F0"/>
                    </a:solidFill>
                  </a:rPr>
                  <a:t>A</a:t>
                </a:r>
                <a:r>
                  <a:rPr lang="en-US" sz="2100" dirty="0"/>
                  <a:t>A &gt; C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T</a:t>
                </a:r>
                <a:r>
                  <a:rPr lang="en-US" sz="2100" dirty="0"/>
                  <a:t>A </a:t>
                </a:r>
              </a:p>
              <a:p>
                <a:r>
                  <a:rPr lang="en-US" sz="2100" dirty="0"/>
                  <a:t>Useful information in neighboring bases</a:t>
                </a:r>
              </a:p>
            </p:txBody>
          </p:sp>
          <p:sp>
            <p:nvSpPr>
              <p:cNvPr id="11" name="Right Arrow 10"/>
              <p:cNvSpPr/>
              <p:nvPr/>
            </p:nvSpPr>
            <p:spPr>
              <a:xfrm>
                <a:off x="6934200" y="5181600"/>
                <a:ext cx="228600" cy="228600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4" name="Text Box 8"/>
          <p:cNvSpPr txBox="1">
            <a:spLocks noChangeArrowheads="1"/>
          </p:cNvSpPr>
          <p:nvPr/>
        </p:nvSpPr>
        <p:spPr bwMode="auto">
          <a:xfrm>
            <a:off x="1295400" y="2057400"/>
            <a:ext cx="3276600" cy="1474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b" anchorCtr="1">
            <a:spAutoFit/>
          </a:bodyPr>
          <a:lstStyle/>
          <a:p>
            <a:pPr>
              <a:lnSpc>
                <a:spcPts val="700"/>
              </a:lnSpc>
            </a:pPr>
            <a:endParaRPr lang="en-GB" altLang="en-US" sz="2800" dirty="0"/>
          </a:p>
          <a:p>
            <a:r>
              <a:rPr lang="en-GB" altLang="en-US" sz="2800" dirty="0"/>
              <a:t>We look for the variants found only in the tumor</a:t>
            </a:r>
          </a:p>
        </p:txBody>
      </p:sp>
      <p:sp>
        <p:nvSpPr>
          <p:cNvPr id="25" name="Text Box 8">
            <a:extLst>
              <a:ext uri="{FF2B5EF4-FFF2-40B4-BE49-F238E27FC236}">
                <a16:creationId xmlns:a16="http://schemas.microsoft.com/office/drawing/2014/main" id="{219C67A4-0D42-4AF6-9AA8-57898B9B63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1" y="331113"/>
            <a:ext cx="6542313" cy="1905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b" anchorCtr="1">
            <a:spAutoFit/>
          </a:bodyPr>
          <a:lstStyle/>
          <a:p>
            <a:pPr>
              <a:lnSpc>
                <a:spcPts val="700"/>
              </a:lnSpc>
            </a:pPr>
            <a:endParaRPr lang="en-GB" altLang="en-US" sz="2800" dirty="0"/>
          </a:p>
          <a:p>
            <a:r>
              <a:rPr lang="en-GB" altLang="en-US" sz="2800" dirty="0"/>
              <a:t>We usually detect somatic mutations by DNA sequencing normal cells </a:t>
            </a:r>
            <a:r>
              <a:rPr lang="en-GB" altLang="en-US" sz="2800" dirty="0">
                <a:solidFill>
                  <a:schemeClr val="bg1"/>
                </a:solidFill>
              </a:rPr>
              <a:t>and tumour cells</a:t>
            </a:r>
          </a:p>
          <a:p>
            <a:endParaRPr lang="en-GB" altLang="en-US" sz="28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EAD552F-DA50-4FA1-B727-1FAF6D563774}"/>
              </a:ext>
            </a:extLst>
          </p:cNvPr>
          <p:cNvSpPr txBox="1"/>
          <p:nvPr/>
        </p:nvSpPr>
        <p:spPr>
          <a:xfrm>
            <a:off x="6896100" y="1171324"/>
            <a:ext cx="2667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and tumor cells</a:t>
            </a:r>
            <a:endParaRPr lang="en-SG" sz="2800" dirty="0"/>
          </a:p>
        </p:txBody>
      </p:sp>
    </p:spTree>
    <p:extLst>
      <p:ext uri="{BB962C8B-B14F-4D97-AF65-F5344CB8AC3E}">
        <p14:creationId xmlns:p14="http://schemas.microsoft.com/office/powerpoint/2010/main" val="6948760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idx="4294967295"/>
          </p:nvPr>
        </p:nvSpPr>
        <p:spPr>
          <a:xfrm>
            <a:off x="457200" y="762000"/>
            <a:ext cx="9906000" cy="1626186"/>
          </a:xfrm>
        </p:spPr>
        <p:txBody>
          <a:bodyPr>
            <a:noAutofit/>
          </a:bodyPr>
          <a:lstStyle/>
          <a:p>
            <a:r>
              <a:rPr lang="en-US" sz="2800" dirty="0"/>
              <a:t>We look at </a:t>
            </a:r>
            <a:r>
              <a:rPr lang="en-US" sz="3600" b="1" i="1" dirty="0"/>
              <a:t>all</a:t>
            </a:r>
            <a:r>
              <a:rPr lang="en-US" sz="2800" dirty="0"/>
              <a:t> mutations (most are not causing the cancer; they are innocent bystanders)</a:t>
            </a:r>
          </a:p>
          <a:p>
            <a:endParaRPr lang="en-US" sz="2400" dirty="0"/>
          </a:p>
          <a:p>
            <a:pPr>
              <a:buNone/>
            </a:pPr>
            <a:endParaRPr lang="en-US" sz="2400" dirty="0"/>
          </a:p>
          <a:p>
            <a:endParaRPr lang="en-US" sz="2400" dirty="0"/>
          </a:p>
          <a:p>
            <a:pPr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952218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53911</TotalTime>
  <Words>2982</Words>
  <Application>Microsoft Office PowerPoint</Application>
  <PresentationFormat>Widescreen</PresentationFormat>
  <Paragraphs>518</Paragraphs>
  <Slides>54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1" baseType="lpstr">
      <vt:lpstr>HelveticaNeueLTStd-Lt</vt:lpstr>
      <vt:lpstr>宋体</vt:lpstr>
      <vt:lpstr>Arial</vt:lpstr>
      <vt:lpstr>Calibri</vt:lpstr>
      <vt:lpstr>Roboto</vt:lpstr>
      <vt:lpstr>Times New Roman</vt:lpstr>
      <vt:lpstr>Office Theme</vt:lpstr>
      <vt:lpstr>Aristolochic acid in herbal medicine is a common cause of liver cancer</vt:lpstr>
      <vt:lpstr>Singapore</vt:lpstr>
      <vt:lpstr>Duke-NUS Medical School</vt:lpstr>
      <vt:lpstr>Outline</vt:lpstr>
      <vt:lpstr>Scientific background for mutational signatures: A quick review on somatic mutations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Cancer epidemiology and prevention: aristolochic acid (AA) AA occurs naturally in plants widely used as herbal medicine</vt:lpstr>
      <vt:lpstr>Not just Chinese herbal medicine</vt:lpstr>
      <vt:lpstr>AA: well-known nephrotoxin</vt:lpstr>
      <vt:lpstr>1990s: AA emerged as a human health problem</vt:lpstr>
      <vt:lpstr>漢防己, 汉防己, hàn fáng jǐ (genus Stephania – no AA)</vt:lpstr>
      <vt:lpstr>廣防己, 广防己, guǎng fáng jǐ (genus Aristolochia – has AA)</vt:lpstr>
      <vt:lpstr>Details of kidney damage from AA</vt:lpstr>
      <vt:lpstr>PowerPoint Presentation</vt:lpstr>
      <vt:lpstr>Mutational signature in an AA-exposed upper tract urothelial carcinoma</vt:lpstr>
      <vt:lpstr>Mutational signature in an AA-exposed upper tract urothelial carcinoma</vt:lpstr>
      <vt:lpstr>2013: AA mutational signature in upper tract urothelial cancer and cell lines</vt:lpstr>
      <vt:lpstr>2016: AA mutational signature in multiple tumor types</vt:lpstr>
      <vt:lpstr>2016: Taiwan a known hotspot for AA kidney failure and AA upper-tract urothelial cancer A good place to investigate AA in liver cancer</vt:lpstr>
      <vt:lpstr>2017: 78% of Taiwan liver cancers (HCCs) had the AA signature</vt:lpstr>
      <vt:lpstr>Today: 2,000 liver cancers – AA exposure is prevalent</vt:lpstr>
      <vt:lpstr>PowerPoint Presentation</vt:lpstr>
      <vt:lpstr>PowerPoint Presentation</vt:lpstr>
      <vt:lpstr>Aflatoxin is a well-established liver carcinogen AA mutation counts and aflatoxin mutation counts in HCC are similar</vt:lpstr>
      <vt:lpstr>Number of AA mutations was variable</vt:lpstr>
      <vt:lpstr>Many AA-exposed liver cancers have multiple known cancer driver genes with AA mutations (as of 2017)</vt:lpstr>
      <vt:lpstr>Strong evidence that AA can cause liver cancer</vt:lpstr>
      <vt:lpstr>AA causes liver cancer in mice</vt:lpstr>
      <vt:lpstr>AA causes liver cancer in mice</vt:lpstr>
      <vt:lpstr>PowerPoint Presentation</vt:lpstr>
      <vt:lpstr>2021: Six cancer types with AA mutagenesis Strong evidence for causal roles in liver and urothelial cancers</vt:lpstr>
      <vt:lpstr>Non cancer liver damage</vt:lpstr>
      <vt:lpstr>But it’s not a problem, because AA is “banned”</vt:lpstr>
      <vt:lpstr>October 2017: Rreassuring statements</vt:lpstr>
      <vt:lpstr>July 2021: Easy to buy</vt:lpstr>
      <vt:lpstr>Singapore</vt:lpstr>
      <vt:lpstr>AA in wild ginger (xi xin, 细辛) roots bought in Singapore</vt:lpstr>
      <vt:lpstr>Strong AA mutagenesis from wild ginger bought in Singapore</vt:lpstr>
      <vt:lpstr>Wild ginger (xi xin, 细辛) products</vt:lpstr>
      <vt:lpstr>Hard to regulate because of variable phytochemistry and difficult identification</vt:lpstr>
      <vt:lpstr>AA – more questions than answers</vt:lpstr>
      <vt:lpstr>Acknowledgements - Funding</vt:lpstr>
      <vt:lpstr>Acknowledgements</vt:lpstr>
      <vt:lpstr>Questions?</vt:lpstr>
      <vt:lpstr>Backup slides</vt:lpstr>
      <vt:lpstr>PowerPoint Presentation</vt:lpstr>
      <vt:lpstr>PowerPoint Presentation</vt:lpstr>
      <vt:lpstr>Variable and diverse AA content</vt:lpstr>
      <vt:lpstr>Variable and diverse AA content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Steven George Rozen</dc:creator>
  <cp:lastModifiedBy>Steven George Rozen</cp:lastModifiedBy>
  <cp:revision>2340</cp:revision>
  <cp:lastPrinted>2021-12-02T08:41:27Z</cp:lastPrinted>
  <dcterms:created xsi:type="dcterms:W3CDTF">2006-08-16T00:00:00Z</dcterms:created>
  <dcterms:modified xsi:type="dcterms:W3CDTF">2022-09-08T14:14:58Z</dcterms:modified>
</cp:coreProperties>
</file>